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60" r:id="rId2"/>
    <p:sldId id="305" r:id="rId3"/>
    <p:sldId id="307" r:id="rId4"/>
    <p:sldId id="311" r:id="rId5"/>
    <p:sldId id="319" r:id="rId6"/>
    <p:sldId id="381" r:id="rId7"/>
    <p:sldId id="382" r:id="rId8"/>
    <p:sldId id="383" r:id="rId9"/>
    <p:sldId id="384" r:id="rId10"/>
    <p:sldId id="386" r:id="rId11"/>
    <p:sldId id="385" r:id="rId12"/>
    <p:sldId id="359" r:id="rId13"/>
    <p:sldId id="344" r:id="rId14"/>
    <p:sldId id="387" r:id="rId15"/>
    <p:sldId id="323" r:id="rId16"/>
    <p:sldId id="325" r:id="rId17"/>
    <p:sldId id="370" r:id="rId18"/>
    <p:sldId id="371" r:id="rId19"/>
    <p:sldId id="372" r:id="rId20"/>
    <p:sldId id="347" r:id="rId21"/>
    <p:sldId id="373" r:id="rId22"/>
    <p:sldId id="374" r:id="rId23"/>
    <p:sldId id="379" r:id="rId24"/>
    <p:sldId id="348" r:id="rId25"/>
    <p:sldId id="376" r:id="rId26"/>
    <p:sldId id="375" r:id="rId27"/>
    <p:sldId id="377" r:id="rId28"/>
    <p:sldId id="390" r:id="rId29"/>
    <p:sldId id="396" r:id="rId30"/>
    <p:sldId id="388" r:id="rId31"/>
    <p:sldId id="389" r:id="rId32"/>
    <p:sldId id="391" r:id="rId33"/>
    <p:sldId id="393" r:id="rId34"/>
    <p:sldId id="394" r:id="rId35"/>
    <p:sldId id="395" r:id="rId36"/>
    <p:sldId id="397" r:id="rId37"/>
    <p:sldId id="398" r:id="rId38"/>
    <p:sldId id="399" r:id="rId39"/>
    <p:sldId id="400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D8E"/>
    <a:srgbClr val="FF06FF"/>
    <a:srgbClr val="000000"/>
    <a:srgbClr val="FF0000"/>
    <a:srgbClr val="4348AA"/>
    <a:srgbClr val="33CCFF"/>
    <a:srgbClr val="C6E6E9"/>
    <a:srgbClr val="00B0F0"/>
    <a:srgbClr val="2D2DB9"/>
    <a:srgbClr val="329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45" autoAdjust="0"/>
    <p:restoredTop sz="98441" autoAdjust="0"/>
  </p:normalViewPr>
  <p:slideViewPr>
    <p:cSldViewPr snapToGrid="0" snapToObjects="1">
      <p:cViewPr varScale="1">
        <p:scale>
          <a:sx n="100" d="100"/>
          <a:sy n="100" d="100"/>
        </p:scale>
        <p:origin x="492" y="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7BAED-97E0-F545-B690-7200EC847ED2}" type="datetime1">
              <a:rPr lang="en-US" smtClean="0"/>
              <a:t>10/1/2016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13790-A747-354D-8890-04DBEBCD3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466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D5694-ADC6-1842-BC09-29688C2D5712}" type="datetime1">
              <a:rPr lang="en-US" smtClean="0"/>
              <a:t>10/1/2016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EBCF6-05C7-EF4F-82B8-5DD000FE0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78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32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05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44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7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2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5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56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00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27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83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08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98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03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94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48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02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84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13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71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657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1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78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962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646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48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828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727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464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705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87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472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035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49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97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54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34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81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5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Times"/>
                <a:cs typeface="Time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imes"/>
                <a:cs typeface="Time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9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June ___,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010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June ___,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3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June ___,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08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June ___,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481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June ___,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June ___,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24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5799" y="4835297"/>
            <a:ext cx="9171038" cy="3082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55239" cy="71171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9860"/>
            <a:ext cx="8229600" cy="569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61738"/>
            <a:ext cx="8229600" cy="3732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6055" y="711714"/>
            <a:ext cx="9155239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6844" y="4789578"/>
            <a:ext cx="9155239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5"/>
          <p:cNvSpPr>
            <a:spLocks noGrp="1"/>
          </p:cNvSpPr>
          <p:nvPr>
            <p:ph type="dt" sz="half" idx="2"/>
          </p:nvPr>
        </p:nvSpPr>
        <p:spPr>
          <a:xfrm>
            <a:off x="-15075" y="4835297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124200" y="4835297"/>
            <a:ext cx="2895600" cy="27384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14980" y="4835297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June ___,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320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/>
  <p:txStyles>
    <p:titleStyle>
      <a:lvl1pPr algn="ctr" defTabSz="4572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Times"/>
          <a:ea typeface="+mj-ea"/>
          <a:cs typeface="Time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"/>
          <a:ea typeface="+mn-ea"/>
          <a:cs typeface="Time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imes"/>
          <a:ea typeface="+mn-ea"/>
          <a:cs typeface="Time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Times"/>
          <a:ea typeface="+mn-ea"/>
          <a:cs typeface="Time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Times"/>
          <a:ea typeface="+mn-ea"/>
          <a:cs typeface="Time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Times"/>
          <a:ea typeface="+mn-ea"/>
          <a:cs typeface="Time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23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50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7.png"/><Relationship Id="rId4" Type="http://schemas.openxmlformats.org/officeDocument/2006/relationships/image" Target="../media/image4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81013" y="1053704"/>
            <a:ext cx="8181974" cy="110251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Understanding and Controlling the Crud Source Term in PWRs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47701" y="2343151"/>
            <a:ext cx="7848599" cy="2578568"/>
          </a:xfrm>
        </p:spPr>
        <p:txBody>
          <a:bodyPr>
            <a:noAutofit/>
          </a:bodyPr>
          <a:lstStyle/>
          <a:p>
            <a:r>
              <a:rPr lang="en-US" sz="1800" dirty="0" err="1" smtClean="0">
                <a:solidFill>
                  <a:schemeClr val="accent5">
                    <a:lumMod val="50000"/>
                  </a:schemeClr>
                </a:solidFill>
              </a:rPr>
              <a:t>Penghui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 Cao</a:t>
            </a:r>
            <a:r>
              <a:rPr lang="en-US" sz="1800" baseline="30000" dirty="0" smtClean="0">
                <a:solidFill>
                  <a:schemeClr val="accent5">
                    <a:lumMod val="50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, Daniel Wells</a:t>
            </a:r>
            <a:r>
              <a:rPr lang="en-US" sz="1800" baseline="30000" dirty="0" smtClean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, Dennis Hussey</a:t>
            </a:r>
            <a:r>
              <a:rPr lang="en-US" sz="1800" baseline="30000" dirty="0" smtClean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, Michael Short</a:t>
            </a:r>
            <a:r>
              <a:rPr lang="en-US" sz="1800" baseline="30000" dirty="0" smtClean="0">
                <a:solidFill>
                  <a:schemeClr val="accent5">
                    <a:lumMod val="50000"/>
                  </a:schemeClr>
                </a:solidFill>
              </a:rPr>
              <a:t>1</a:t>
            </a:r>
          </a:p>
          <a:p>
            <a:endParaRPr lang="en-US" sz="18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800" i="1" baseline="30000" dirty="0" smtClean="0">
                <a:solidFill>
                  <a:schemeClr val="accent5">
                    <a:lumMod val="50000"/>
                  </a:schemeClr>
                </a:solidFill>
              </a:rPr>
              <a:t>1 </a:t>
            </a:r>
            <a:r>
              <a:rPr lang="en-US" sz="1800" i="1" dirty="0" smtClean="0">
                <a:solidFill>
                  <a:schemeClr val="accent5">
                    <a:lumMod val="50000"/>
                  </a:schemeClr>
                </a:solidFill>
              </a:rPr>
              <a:t>Department of Nuclear Science and Engineering, MIT, USA</a:t>
            </a:r>
          </a:p>
          <a:p>
            <a:r>
              <a:rPr lang="en-US" sz="1800" i="1" baseline="30000" dirty="0" smtClean="0">
                <a:solidFill>
                  <a:schemeClr val="accent5">
                    <a:lumMod val="50000"/>
                  </a:schemeClr>
                </a:solidFill>
              </a:rPr>
              <a:t>2</a:t>
            </a:r>
            <a:r>
              <a:rPr lang="en-US" sz="1800" i="1" dirty="0" smtClean="0">
                <a:solidFill>
                  <a:schemeClr val="accent5">
                    <a:lumMod val="50000"/>
                  </a:schemeClr>
                </a:solidFill>
              </a:rPr>
              <a:t> Electric Power Research Institute (EPRI), Palo Alto, CA &amp; Charlotte, NC, USA</a:t>
            </a:r>
          </a:p>
          <a:p>
            <a:endParaRPr lang="en-US" sz="18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LWRS Conference, Chicago, IL</a:t>
            </a:r>
          </a:p>
          <a:p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August 2</a:t>
            </a:r>
            <a:r>
              <a:rPr lang="en-US" sz="1800" baseline="30000" dirty="0" smtClean="0">
                <a:solidFill>
                  <a:schemeClr val="accent5">
                    <a:lumMod val="50000"/>
                  </a:schemeClr>
                </a:solidFill>
              </a:rPr>
              <a:t>nd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, 2016</a:t>
            </a:r>
            <a:endParaRPr lang="en-US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54225" y="79368"/>
            <a:ext cx="328849" cy="28346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159" y="3826344"/>
            <a:ext cx="1328841" cy="914400"/>
          </a:xfrm>
          <a:prstGeom prst="rect">
            <a:avLst/>
          </a:prstGeom>
        </p:spPr>
      </p:pic>
      <p:pic>
        <p:nvPicPr>
          <p:cNvPr id="7" name="Vacancy_migration_mechanis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1424" t="32255" r="26909" b="60869"/>
          <a:stretch>
            <a:fillRect/>
          </a:stretch>
        </p:blipFill>
        <p:spPr>
          <a:xfrm>
            <a:off x="0" y="0"/>
            <a:ext cx="91440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7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075" y="59860"/>
            <a:ext cx="9159075" cy="569550"/>
          </a:xfrm>
        </p:spPr>
        <p:txBody>
          <a:bodyPr>
            <a:noAutofit/>
          </a:bodyPr>
          <a:lstStyle/>
          <a:p>
            <a:r>
              <a:rPr lang="en-US" sz="3200" dirty="0" smtClean="0"/>
              <a:t>Assumption: Only the Innermost Oxide is Protective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studies confirm</a:t>
            </a:r>
            <a:br>
              <a:rPr lang="en-US" dirty="0" smtClean="0"/>
            </a:br>
            <a:r>
              <a:rPr lang="en-US" dirty="0" smtClean="0"/>
              <a:t>only innermost oxide</a:t>
            </a:r>
            <a:br>
              <a:rPr lang="en-US" dirty="0" smtClean="0"/>
            </a:br>
            <a:r>
              <a:rPr lang="en-US" dirty="0" smtClean="0"/>
              <a:t>slows down oxidation</a:t>
            </a:r>
            <a:br>
              <a:rPr lang="en-US" dirty="0" smtClean="0"/>
            </a:br>
            <a:r>
              <a:rPr lang="en-US" dirty="0" smtClean="0"/>
              <a:t>and metal release</a:t>
            </a:r>
          </a:p>
          <a:p>
            <a:r>
              <a:rPr lang="en-US" dirty="0" smtClean="0"/>
              <a:t>Two phases identified:</a:t>
            </a:r>
          </a:p>
          <a:p>
            <a:pPr lvl="1"/>
            <a:r>
              <a:rPr lang="en-US" dirty="0" smtClean="0"/>
              <a:t>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Ni,Fe</a:t>
            </a:r>
            <a:r>
              <a:rPr lang="en-US" dirty="0" smtClean="0"/>
              <a:t>)Cr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4</a:t>
            </a:r>
            <a:endParaRPr lang="en-US" dirty="0" smtClean="0"/>
          </a:p>
          <a:p>
            <a:r>
              <a:rPr lang="en-US" b="1" dirty="0" smtClean="0"/>
              <a:t>Cr</a:t>
            </a:r>
            <a:r>
              <a:rPr lang="en-US" b="1" baseline="-25000" dirty="0" smtClean="0"/>
              <a:t>2</a:t>
            </a:r>
            <a:r>
              <a:rPr lang="en-US" b="1" dirty="0" smtClean="0"/>
              <a:t>O</a:t>
            </a:r>
            <a:r>
              <a:rPr lang="en-US" b="1" baseline="-25000" dirty="0" smtClean="0"/>
              <a:t>3</a:t>
            </a:r>
            <a:r>
              <a:rPr lang="en-US" b="1" dirty="0" smtClean="0"/>
              <a:t> often observed as</a:t>
            </a:r>
            <a:br>
              <a:rPr lang="en-US" b="1" dirty="0" smtClean="0"/>
            </a:br>
            <a:r>
              <a:rPr lang="en-US" b="1" dirty="0" smtClean="0"/>
              <a:t>“islands” (more to come…)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2786" y="870084"/>
            <a:ext cx="2473764" cy="17097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3733800" y="2588162"/>
            <a:ext cx="31813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Graphical summary of observations of oxide phases formed on Ni-based alloys in PWR conditions </a:t>
            </a:r>
            <a:endParaRPr lang="en-US" sz="1400" b="1" dirty="0"/>
          </a:p>
        </p:txBody>
      </p:sp>
      <p:pic>
        <p:nvPicPr>
          <p:cNvPr id="8" name="Picture 7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4462" y="1962785"/>
            <a:ext cx="4444812" cy="227844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4670846" y="4191740"/>
            <a:ext cx="4488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Graphical schematic of oxide layers formed on A600 after tens of thousands of hours of exposure in a PWR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053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075" y="59860"/>
            <a:ext cx="9159075" cy="5695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Assumption: Water Ni/Fe Content Doesn’t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BOREAL (PWR-like loop) testing shows little effect of Ni/Fe in coolant</a:t>
            </a:r>
          </a:p>
          <a:p>
            <a:pPr lvl="1"/>
            <a:r>
              <a:rPr lang="en-US" dirty="0"/>
              <a:t>F. </a:t>
            </a:r>
            <a:r>
              <a:rPr lang="en-US" dirty="0" err="1"/>
              <a:t>Carrette</a:t>
            </a:r>
            <a:r>
              <a:rPr lang="en-US" dirty="0"/>
              <a:t>. EDF-MAI Report H-B60-2008-01951-EN, p. 13 (2008</a:t>
            </a:r>
            <a:r>
              <a:rPr lang="en-US" dirty="0" smtClean="0"/>
              <a:t>).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Saturation levels around 1-5ppb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34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Assumptions: What (NOT) To Model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051418" y="1127227"/>
            <a:ext cx="2959835" cy="892605"/>
          </a:xfrm>
          <a:prstGeom prst="rect">
            <a:avLst/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051418" y="3027287"/>
            <a:ext cx="2959835" cy="15743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4051418" y="2840429"/>
            <a:ext cx="2959835" cy="37785"/>
          </a:xfrm>
          <a:prstGeom prst="rect">
            <a:avLst/>
          </a:prstGeom>
          <a:solidFill>
            <a:srgbClr val="2D2DB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51418" y="2388876"/>
            <a:ext cx="2959835" cy="440826"/>
          </a:xfrm>
          <a:prstGeom prst="rect">
            <a:avLst/>
          </a:prstGeom>
          <a:solidFill>
            <a:srgbClr val="32946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051418" y="2015496"/>
            <a:ext cx="2959835" cy="377851"/>
          </a:xfrm>
          <a:prstGeom prst="rect">
            <a:avLst/>
          </a:prstGeom>
          <a:solidFill>
            <a:srgbClr val="FF6D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1" name="Regular Pentagon 10"/>
          <p:cNvSpPr/>
          <p:nvPr/>
        </p:nvSpPr>
        <p:spPr bwMode="auto">
          <a:xfrm>
            <a:off x="4272332" y="1404427"/>
            <a:ext cx="629752" cy="629752"/>
          </a:xfrm>
          <a:prstGeom prst="pen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2" name="Regular Pentagon 11"/>
          <p:cNvSpPr/>
          <p:nvPr/>
        </p:nvSpPr>
        <p:spPr bwMode="auto">
          <a:xfrm>
            <a:off x="5733328" y="1548252"/>
            <a:ext cx="472314" cy="472314"/>
          </a:xfrm>
          <a:prstGeom prst="pen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3" name="Regular Pentagon 12"/>
          <p:cNvSpPr/>
          <p:nvPr/>
        </p:nvSpPr>
        <p:spPr bwMode="auto">
          <a:xfrm>
            <a:off x="4876940" y="1712173"/>
            <a:ext cx="314876" cy="314876"/>
          </a:xfrm>
          <a:prstGeom prst="pen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4" name="Regular Pentagon 13"/>
          <p:cNvSpPr/>
          <p:nvPr/>
        </p:nvSpPr>
        <p:spPr bwMode="auto">
          <a:xfrm>
            <a:off x="6157431" y="1712173"/>
            <a:ext cx="314876" cy="314876"/>
          </a:xfrm>
          <a:prstGeom prst="pen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5" name="Regular Pentagon 14"/>
          <p:cNvSpPr/>
          <p:nvPr/>
        </p:nvSpPr>
        <p:spPr bwMode="auto">
          <a:xfrm>
            <a:off x="4065563" y="1759994"/>
            <a:ext cx="251901" cy="251901"/>
          </a:xfrm>
          <a:prstGeom prst="pen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7" name="Regular Pentagon 16"/>
          <p:cNvSpPr/>
          <p:nvPr/>
        </p:nvSpPr>
        <p:spPr bwMode="auto">
          <a:xfrm>
            <a:off x="5439343" y="1781761"/>
            <a:ext cx="251901" cy="251901"/>
          </a:xfrm>
          <a:prstGeom prst="pen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8" name="Regular Pentagon 17"/>
          <p:cNvSpPr/>
          <p:nvPr/>
        </p:nvSpPr>
        <p:spPr bwMode="auto">
          <a:xfrm>
            <a:off x="6617130" y="1781761"/>
            <a:ext cx="251901" cy="251901"/>
          </a:xfrm>
          <a:prstGeom prst="pen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22678" y="1488405"/>
            <a:ext cx="17947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NiFe</a:t>
            </a:r>
            <a:r>
              <a:rPr lang="en-US" sz="1600" b="1" baseline="-25000" dirty="0" smtClean="0">
                <a:solidFill>
                  <a:srgbClr val="C00000"/>
                </a:solidFill>
              </a:rPr>
              <a:t>2</a:t>
            </a:r>
            <a:r>
              <a:rPr lang="en-US" sz="1600" b="1" dirty="0" smtClean="0">
                <a:solidFill>
                  <a:srgbClr val="C00000"/>
                </a:solidFill>
              </a:rPr>
              <a:t>O</a:t>
            </a:r>
            <a:r>
              <a:rPr lang="en-US" sz="1600" b="1" baseline="-25000" dirty="0" smtClean="0">
                <a:solidFill>
                  <a:srgbClr val="C00000"/>
                </a:solidFill>
              </a:rPr>
              <a:t>4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rgbClr val="FF6D00"/>
                </a:solidFill>
              </a:rPr>
              <a:t>(</a:t>
            </a:r>
            <a:r>
              <a:rPr lang="en-US" sz="1600" b="1" dirty="0" err="1" smtClean="0">
                <a:solidFill>
                  <a:srgbClr val="FF6D00"/>
                </a:solidFill>
              </a:rPr>
              <a:t>Ni,Fe</a:t>
            </a:r>
            <a:r>
              <a:rPr lang="en-US" sz="1600" b="1" dirty="0" smtClean="0">
                <a:solidFill>
                  <a:srgbClr val="FF6D00"/>
                </a:solidFill>
              </a:rPr>
              <a:t>)(</a:t>
            </a:r>
            <a:r>
              <a:rPr lang="en-US" sz="1600" b="1" dirty="0" err="1" smtClean="0">
                <a:solidFill>
                  <a:srgbClr val="FF6D00"/>
                </a:solidFill>
              </a:rPr>
              <a:t>Cr,Fe</a:t>
            </a:r>
            <a:r>
              <a:rPr lang="en-US" sz="1600" b="1" dirty="0" smtClean="0">
                <a:solidFill>
                  <a:srgbClr val="FF6D00"/>
                </a:solidFill>
              </a:rPr>
              <a:t>)</a:t>
            </a:r>
            <a:r>
              <a:rPr lang="en-US" sz="1600" b="1" baseline="-25000" dirty="0" smtClean="0">
                <a:solidFill>
                  <a:srgbClr val="FF6D00"/>
                </a:solidFill>
              </a:rPr>
              <a:t>2</a:t>
            </a:r>
            <a:r>
              <a:rPr lang="en-US" sz="1600" b="1" dirty="0" smtClean="0">
                <a:solidFill>
                  <a:srgbClr val="FF6D00"/>
                </a:solidFill>
              </a:rPr>
              <a:t>O</a:t>
            </a:r>
            <a:r>
              <a:rPr lang="en-US" sz="1600" b="1" baseline="-25000" dirty="0" smtClean="0">
                <a:solidFill>
                  <a:srgbClr val="FF6D00"/>
                </a:solidFill>
              </a:rPr>
              <a:t>4</a:t>
            </a:r>
          </a:p>
          <a:p>
            <a:endParaRPr lang="en-US" sz="1200" b="1" dirty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rgbClr val="32946A"/>
                </a:solidFill>
              </a:rPr>
              <a:t>(</a:t>
            </a:r>
            <a:r>
              <a:rPr lang="en-US" sz="1600" b="1" dirty="0" err="1" smtClean="0">
                <a:solidFill>
                  <a:srgbClr val="32946A"/>
                </a:solidFill>
              </a:rPr>
              <a:t>Ni,Fe</a:t>
            </a:r>
            <a:r>
              <a:rPr lang="en-US" sz="1600" b="1" dirty="0" smtClean="0">
                <a:solidFill>
                  <a:srgbClr val="32946A"/>
                </a:solidFill>
              </a:rPr>
              <a:t>)Cr</a:t>
            </a:r>
            <a:r>
              <a:rPr lang="en-US" sz="1600" b="1" baseline="-25000" dirty="0" smtClean="0">
                <a:solidFill>
                  <a:srgbClr val="32946A"/>
                </a:solidFill>
              </a:rPr>
              <a:t>2</a:t>
            </a:r>
            <a:r>
              <a:rPr lang="en-US" sz="1600" b="1" dirty="0" smtClean="0">
                <a:solidFill>
                  <a:srgbClr val="32946A"/>
                </a:solidFill>
              </a:rPr>
              <a:t>O</a:t>
            </a:r>
            <a:r>
              <a:rPr lang="en-US" sz="1600" b="1" baseline="-25000" dirty="0" smtClean="0">
                <a:solidFill>
                  <a:srgbClr val="32946A"/>
                </a:solidFill>
              </a:rPr>
              <a:t>4</a:t>
            </a:r>
          </a:p>
          <a:p>
            <a:endParaRPr lang="en-US" sz="400" b="1" dirty="0" smtClean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rgbClr val="2D2DB9"/>
                </a:solidFill>
              </a:rPr>
              <a:t>Cr</a:t>
            </a:r>
            <a:r>
              <a:rPr lang="en-US" sz="1600" b="1" baseline="-25000" dirty="0" smtClean="0">
                <a:solidFill>
                  <a:srgbClr val="2D2DB9"/>
                </a:solidFill>
              </a:rPr>
              <a:t>2</a:t>
            </a:r>
            <a:r>
              <a:rPr lang="en-US" sz="1600" b="1" dirty="0" smtClean="0">
                <a:solidFill>
                  <a:srgbClr val="2D2DB9"/>
                </a:solidFill>
              </a:rPr>
              <a:t>O</a:t>
            </a:r>
            <a:r>
              <a:rPr lang="en-US" sz="1600" b="1" baseline="-25000" dirty="0" smtClean="0">
                <a:solidFill>
                  <a:srgbClr val="2D2DB9"/>
                </a:solidFill>
              </a:rPr>
              <a:t>3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chemeClr val="tx1"/>
                </a:solidFill>
              </a:rPr>
              <a:t>Metal with (</a:t>
            </a:r>
            <a:r>
              <a:rPr lang="en-US" sz="1600" b="1" dirty="0" err="1" smtClean="0">
                <a:solidFill>
                  <a:schemeClr val="tx1"/>
                </a:solidFill>
              </a:rPr>
              <a:t>Cr,Ni</a:t>
            </a:r>
            <a:r>
              <a:rPr lang="en-US" sz="1600" b="1" dirty="0" smtClean="0">
                <a:solidFill>
                  <a:schemeClr val="tx1"/>
                </a:solidFill>
              </a:rPr>
              <a:t>) depletion zone</a:t>
            </a:r>
          </a:p>
          <a:p>
            <a:endParaRPr lang="en-US" sz="1600" b="1" dirty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chemeClr val="tx1"/>
                </a:solidFill>
              </a:rPr>
              <a:t>Base alloy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051418" y="2881815"/>
            <a:ext cx="2959835" cy="188925"/>
          </a:xfrm>
          <a:prstGeom prst="rect">
            <a:avLst/>
          </a:prstGeom>
          <a:pattFill prst="wdUpDiag">
            <a:fgClr>
              <a:schemeClr val="accent2"/>
            </a:fgClr>
            <a:bgClr>
              <a:srgbClr val="CCEEDF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1" name="Right Arrow 20"/>
          <p:cNvSpPr/>
          <p:nvPr/>
        </p:nvSpPr>
        <p:spPr bwMode="auto">
          <a:xfrm flipH="1">
            <a:off x="5009256" y="1092988"/>
            <a:ext cx="1922114" cy="692727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Flow,</a:t>
            </a: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Erosion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4212555" y="1862792"/>
            <a:ext cx="700258" cy="1815329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lang="en-US" sz="1400" b="1" dirty="0"/>
          </a:p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</a:t>
            </a:r>
          </a:p>
        </p:txBody>
      </p:sp>
      <p:sp>
        <p:nvSpPr>
          <p:cNvPr id="23" name="Down Arrow 22"/>
          <p:cNvSpPr/>
          <p:nvPr/>
        </p:nvSpPr>
        <p:spPr bwMode="auto">
          <a:xfrm flipV="1">
            <a:off x="5528322" y="1912712"/>
            <a:ext cx="1099328" cy="1770151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78570" y="2351156"/>
            <a:ext cx="5797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Fe</a:t>
            </a:r>
            <a:endParaRPr lang="en-US" sz="1400" b="1" dirty="0"/>
          </a:p>
          <a:p>
            <a:pPr algn="ctr"/>
            <a:r>
              <a:rPr lang="en-US" sz="1400" b="1" dirty="0"/>
              <a:t>Cr</a:t>
            </a:r>
          </a:p>
          <a:p>
            <a:pPr algn="ctr"/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4467664" y="3830443"/>
            <a:ext cx="1844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D2DB9"/>
                </a:solidFill>
              </a:rPr>
              <a:t>Diffusion/Transport</a:t>
            </a:r>
            <a:endParaRPr lang="en-US" sz="1400" b="1" dirty="0">
              <a:solidFill>
                <a:srgbClr val="2D2DB9"/>
              </a:solidFill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1897047" y="1567434"/>
          <a:ext cx="1707873" cy="1908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291"/>
                <a:gridCol w="569291"/>
                <a:gridCol w="569291"/>
              </a:tblGrid>
              <a:tr h="32383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690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304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38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>
                        <a:alpha val="25098"/>
                      </a:srgbClr>
                    </a:solidFill>
                  </a:tcPr>
                </a:tc>
              </a:tr>
              <a:tr h="3238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6D00">
                        <a:alpha val="25098"/>
                      </a:srgbClr>
                    </a:solidFill>
                  </a:tcPr>
                </a:tc>
              </a:tr>
              <a:tr h="4456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46A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46A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2946A">
                        <a:alpha val="25098"/>
                      </a:srgbClr>
                    </a:solidFill>
                  </a:tcPr>
                </a:tc>
              </a:tr>
              <a:tr h="3238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B9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B9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D2DB9">
                        <a:alpha val="25098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27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2303" y="2019832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93097" y="1576978"/>
          <a:ext cx="1707873" cy="1908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291"/>
                <a:gridCol w="569291"/>
                <a:gridCol w="569291"/>
              </a:tblGrid>
              <a:tr h="32383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690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304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38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>
                        <a:alpha val="25098"/>
                      </a:srgbClr>
                    </a:solidFill>
                  </a:tcPr>
                </a:tc>
              </a:tr>
              <a:tr h="3238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D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6D00">
                        <a:alpha val="25098"/>
                      </a:srgbClr>
                    </a:solidFill>
                  </a:tcPr>
                </a:tc>
              </a:tr>
              <a:tr h="4456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46A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946A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2946A">
                        <a:alpha val="25098"/>
                      </a:srgbClr>
                    </a:solidFill>
                  </a:tcPr>
                </a:tc>
              </a:tr>
              <a:tr h="3238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B9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B9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D2DB9">
                        <a:alpha val="25098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95113" y="775803"/>
            <a:ext cx="2810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>
                <a:solidFill>
                  <a:schemeClr val="tx1"/>
                </a:solidFill>
              </a:rPr>
              <a:t>Low </a:t>
            </a:r>
            <a:r>
              <a:rPr lang="en-US" sz="1600" b="1" u="sng" dirty="0" err="1" smtClean="0">
                <a:solidFill>
                  <a:schemeClr val="tx1"/>
                </a:solidFill>
              </a:rPr>
              <a:t>Ni,Fe</a:t>
            </a:r>
            <a:r>
              <a:rPr lang="en-US" sz="1600" b="1" dirty="0" smtClean="0">
                <a:solidFill>
                  <a:schemeClr val="tx1"/>
                </a:solidFill>
              </a:rPr>
              <a:t>         </a:t>
            </a:r>
            <a:r>
              <a:rPr lang="en-US" sz="1600" b="1" u="sng" dirty="0" smtClean="0">
                <a:solidFill>
                  <a:schemeClr val="tx1"/>
                </a:solidFill>
              </a:rPr>
              <a:t>High </a:t>
            </a:r>
            <a:r>
              <a:rPr lang="en-US" sz="1600" b="1" u="sng" dirty="0" err="1" smtClean="0">
                <a:solidFill>
                  <a:schemeClr val="tx1"/>
                </a:solidFill>
              </a:rPr>
              <a:t>Ni,Fe</a:t>
            </a:r>
            <a:endParaRPr lang="en-US" sz="1600" b="1" u="sng" dirty="0" smtClean="0">
              <a:solidFill>
                <a:schemeClr val="tx1"/>
              </a:solidFill>
            </a:endParaRPr>
          </a:p>
          <a:p>
            <a:pPr algn="ctr"/>
            <a:r>
              <a:rPr lang="en-US" sz="1600" b="1" u="sng" dirty="0">
                <a:solidFill>
                  <a:schemeClr val="tx1"/>
                </a:solidFill>
              </a:rPr>
              <a:t>i</a:t>
            </a:r>
            <a:r>
              <a:rPr lang="en-US" sz="1600" b="1" u="sng" dirty="0" smtClean="0">
                <a:solidFill>
                  <a:schemeClr val="tx1"/>
                </a:solidFill>
              </a:rPr>
              <a:t>n coolant</a:t>
            </a:r>
            <a:r>
              <a:rPr lang="en-US" sz="1600" b="1" dirty="0" smtClean="0">
                <a:solidFill>
                  <a:schemeClr val="tx1"/>
                </a:solidFill>
              </a:rPr>
              <a:t>          </a:t>
            </a:r>
            <a:r>
              <a:rPr lang="en-US" sz="1600" b="1" u="sng" dirty="0" smtClean="0">
                <a:solidFill>
                  <a:schemeClr val="tx1"/>
                </a:solidFill>
              </a:rPr>
              <a:t>in coolant</a:t>
            </a:r>
            <a:endParaRPr lang="en-US" sz="1600" b="1" u="sng" dirty="0">
              <a:solidFill>
                <a:schemeClr val="tx1"/>
              </a:solidFill>
            </a:endParaRPr>
          </a:p>
        </p:txBody>
      </p:sp>
      <p:pic>
        <p:nvPicPr>
          <p:cNvPr id="30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2303" y="239805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2303" y="280191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603" y="280191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603" y="318291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9043" y="318291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483" y="318291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9043" y="2019832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9043" y="280191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3232" y="2002417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3232" y="2784503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3975" y="4312691"/>
            <a:ext cx="3022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/>
                </a:solidFill>
              </a:rPr>
              <a:t>[1] T. Devine, ibid</a:t>
            </a:r>
          </a:p>
          <a:p>
            <a:r>
              <a:rPr lang="en-US" sz="1100" b="1" dirty="0" smtClean="0">
                <a:solidFill>
                  <a:schemeClr val="tx1"/>
                </a:solidFill>
              </a:rPr>
              <a:t>[2] S </a:t>
            </a:r>
            <a:r>
              <a:rPr lang="en-US" sz="1100" b="1" dirty="0" err="1" smtClean="0">
                <a:solidFill>
                  <a:schemeClr val="tx1"/>
                </a:solidFill>
              </a:rPr>
              <a:t>Cisse</a:t>
            </a:r>
            <a:r>
              <a:rPr lang="en-US" sz="1100" b="1" dirty="0" smtClean="0">
                <a:solidFill>
                  <a:schemeClr val="tx1"/>
                </a:solidFill>
              </a:rPr>
              <a:t> et al. </a:t>
            </a:r>
            <a:r>
              <a:rPr lang="en-US" sz="1100" b="1" i="1" dirty="0" smtClean="0">
                <a:solidFill>
                  <a:schemeClr val="tx1"/>
                </a:solidFill>
              </a:rPr>
              <a:t>Corr. Sci.</a:t>
            </a:r>
            <a:r>
              <a:rPr lang="en-US" sz="1100" b="1" dirty="0" smtClean="0">
                <a:solidFill>
                  <a:schemeClr val="tx1"/>
                </a:solidFill>
              </a:rPr>
              <a:t>, 56:209-216 (2012).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411" y="3476163"/>
            <a:ext cx="362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 [1]     [1]                  [1]      [1]      [2]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Multiply 2"/>
          <p:cNvSpPr/>
          <p:nvPr/>
        </p:nvSpPr>
        <p:spPr>
          <a:xfrm>
            <a:off x="1900761" y="1847458"/>
            <a:ext cx="584189" cy="52327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ultiply 42"/>
          <p:cNvSpPr/>
          <p:nvPr/>
        </p:nvSpPr>
        <p:spPr>
          <a:xfrm>
            <a:off x="2456121" y="1842408"/>
            <a:ext cx="584189" cy="52327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3036557" y="1847458"/>
            <a:ext cx="584189" cy="52327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" descr="http://www.clipartbest.com/cliparts/BdT/6Xx/BdT6XxLi9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9936" y="2402568"/>
            <a:ext cx="187365" cy="1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Multiply 46"/>
          <p:cNvSpPr/>
          <p:nvPr/>
        </p:nvSpPr>
        <p:spPr>
          <a:xfrm>
            <a:off x="-80361" y="1719303"/>
            <a:ext cx="2060333" cy="1845482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800970" y="2207197"/>
            <a:ext cx="1951880" cy="13575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2924070" y="3564785"/>
            <a:ext cx="102715" cy="5734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77108" y="4138220"/>
            <a:ext cx="249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Missing diffusivity 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9" name="Multiply 48"/>
          <p:cNvSpPr/>
          <p:nvPr/>
        </p:nvSpPr>
        <p:spPr>
          <a:xfrm>
            <a:off x="1900761" y="2220530"/>
            <a:ext cx="584189" cy="52327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y 51"/>
          <p:cNvSpPr/>
          <p:nvPr/>
        </p:nvSpPr>
        <p:spPr>
          <a:xfrm>
            <a:off x="2452368" y="2620180"/>
            <a:ext cx="584189" cy="52327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/>
          <p:cNvSpPr/>
          <p:nvPr/>
        </p:nvSpPr>
        <p:spPr>
          <a:xfrm>
            <a:off x="3034681" y="2229263"/>
            <a:ext cx="584189" cy="52327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4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3" grpId="0" animBg="1"/>
      <p:bldP spid="44" grpId="0" animBg="1"/>
      <p:bldP spid="47" grpId="0" animBg="1"/>
      <p:bldP spid="48" grpId="0" animBg="1"/>
      <p:bldP spid="51" grpId="0"/>
      <p:bldP spid="49" grpId="0" animBg="1"/>
      <p:bldP spid="52" grpId="0" animBg="1"/>
      <p:bldP spid="5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Unknown Diffusivities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15075" y="4835297"/>
            <a:ext cx="2133600" cy="273844"/>
          </a:xfrm>
        </p:spPr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835297"/>
            <a:ext cx="2895600" cy="273844"/>
          </a:xfrm>
        </p:spPr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282" y="3046648"/>
            <a:ext cx="701675" cy="646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2570" y="3020865"/>
            <a:ext cx="68791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957" y="2024062"/>
            <a:ext cx="2990851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 bwMode="auto">
          <a:xfrm>
            <a:off x="2133600" y="3327544"/>
            <a:ext cx="304800" cy="315768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1984082"/>
            <a:ext cx="296227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 bwMode="auto">
          <a:xfrm>
            <a:off x="6096000" y="3369969"/>
            <a:ext cx="308256" cy="27334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1549" y="2024062"/>
            <a:ext cx="300037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/>
          <p:cNvSpPr/>
          <p:nvPr/>
        </p:nvSpPr>
        <p:spPr bwMode="auto">
          <a:xfrm>
            <a:off x="6331105" y="3131844"/>
            <a:ext cx="308256" cy="27334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6400800" y="3338512"/>
            <a:ext cx="304800" cy="32707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8329" y="809625"/>
            <a:ext cx="6292671" cy="107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331105" y="809625"/>
            <a:ext cx="1431770" cy="419100"/>
          </a:xfrm>
          <a:prstGeom prst="rect">
            <a:avLst/>
          </a:prstGeom>
          <a:solidFill>
            <a:srgbClr val="000000">
              <a:alpha val="1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90800" y="809625"/>
            <a:ext cx="3502180" cy="971550"/>
          </a:xfrm>
          <a:prstGeom prst="rect">
            <a:avLst/>
          </a:prstGeom>
          <a:solidFill>
            <a:srgbClr val="000000">
              <a:alpha val="1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966203" y="1669002"/>
            <a:ext cx="75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D</a:t>
            </a:r>
            <a:r>
              <a:rPr lang="en-US" sz="2800" b="1" baseline="-25000" dirty="0" smtClean="0">
                <a:solidFill>
                  <a:srgbClr val="0070C0"/>
                </a:solidFill>
              </a:rPr>
              <a:t>0</a:t>
            </a:r>
            <a:endParaRPr lang="en-US" sz="2800" b="1" baseline="-25000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81924" y="764011"/>
            <a:ext cx="1543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E</a:t>
            </a:r>
            <a:r>
              <a:rPr lang="en-US" sz="2800" b="1" baseline="-25000" dirty="0" smtClean="0">
                <a:solidFill>
                  <a:srgbClr val="0070C0"/>
                </a:solidFill>
              </a:rPr>
              <a:t>A</a:t>
            </a:r>
            <a:r>
              <a:rPr lang="en-US" sz="2800" b="1" dirty="0" smtClean="0">
                <a:solidFill>
                  <a:srgbClr val="0070C0"/>
                </a:solidFill>
              </a:rPr>
              <a:t> or Q</a:t>
            </a:r>
            <a:endParaRPr lang="en-US" sz="2800" b="1" baseline="-25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2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Steps in Our Calculations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Choose potentials and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 unit cell with high defect density (speeds calculations)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Compute mean squared displacement (MSD) to get diffusion rates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nudged elastic band (NEB) method to find activation barriers (</a:t>
            </a:r>
            <a:r>
              <a:rPr lang="el-GR" dirty="0" smtClean="0"/>
              <a:t>Δ</a:t>
            </a:r>
            <a:r>
              <a:rPr lang="en-US" dirty="0" err="1" smtClean="0"/>
              <a:t>H</a:t>
            </a:r>
            <a:r>
              <a:rPr lang="en-US" baseline="-25000" dirty="0" err="1" smtClean="0"/>
              <a:t>m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Fit to experimental data </a:t>
            </a:r>
            <a:r>
              <a:rPr lang="en-US" b="1" i="1" dirty="0" smtClean="0"/>
              <a:t>(if available)</a:t>
            </a:r>
            <a:r>
              <a:rPr lang="en-US" dirty="0" smtClean="0"/>
              <a:t> to back out </a:t>
            </a:r>
            <a:r>
              <a:rPr lang="el-GR" dirty="0"/>
              <a:t>Δ</a:t>
            </a:r>
            <a:r>
              <a:rPr lang="en-US" dirty="0" err="1" smtClean="0"/>
              <a:t>H</a:t>
            </a:r>
            <a:r>
              <a:rPr lang="en-US" baseline="-25000" dirty="0" err="1" smtClean="0"/>
              <a:t>f</a:t>
            </a:r>
            <a:r>
              <a:rPr lang="en-US" dirty="0"/>
              <a:t> </a:t>
            </a:r>
            <a:r>
              <a:rPr lang="en-US" dirty="0" smtClean="0"/>
              <a:t>at real temperatures &amp; defect concentrations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3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Unknown Diffusivities: 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129" y="827321"/>
            <a:ext cx="2839126" cy="377851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981200" y="981075"/>
            <a:ext cx="2106948" cy="2725057"/>
            <a:chOff x="1003025" y="1065729"/>
            <a:chExt cx="3816339" cy="493592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025" y="1065729"/>
              <a:ext cx="3816339" cy="493592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061186" y="3473760"/>
              <a:ext cx="143692" cy="1698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896086" y="30232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365986" y="3023210"/>
              <a:ext cx="143692" cy="12993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340586" y="38995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578586" y="34677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883386" y="39122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645386" y="3480410"/>
              <a:ext cx="143692" cy="12993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029200" y="4226464"/>
            <a:ext cx="4019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[1] R</a:t>
            </a:r>
            <a:r>
              <a:rPr lang="en-US" sz="1200" b="1" dirty="0">
                <a:solidFill>
                  <a:schemeClr val="tx1"/>
                </a:solidFill>
              </a:rPr>
              <a:t>. </a:t>
            </a:r>
            <a:r>
              <a:rPr lang="en-US" sz="1200" b="1" dirty="0" smtClean="0">
                <a:solidFill>
                  <a:schemeClr val="tx1"/>
                </a:solidFill>
              </a:rPr>
              <a:t>Grimes. Phil. Mag. A, 72(3):651-668 (1995).</a:t>
            </a:r>
            <a:endParaRPr lang="en-US" sz="1200" b="1" dirty="0">
              <a:solidFill>
                <a:schemeClr val="tx1"/>
              </a:solidFill>
            </a:endParaRPr>
          </a:p>
          <a:p>
            <a:r>
              <a:rPr lang="en-US" sz="1200" b="1" dirty="0" smtClean="0">
                <a:solidFill>
                  <a:schemeClr val="tx1"/>
                </a:solidFill>
              </a:rPr>
              <a:t>[2] </a:t>
            </a:r>
            <a:r>
              <a:rPr lang="en-US" sz="1200" b="1" dirty="0" err="1" smtClean="0">
                <a:solidFill>
                  <a:schemeClr val="tx1"/>
                </a:solidFill>
              </a:rPr>
              <a:t>Minervini</a:t>
            </a:r>
            <a:r>
              <a:rPr lang="en-US" sz="1200" b="1" dirty="0" smtClean="0">
                <a:solidFill>
                  <a:schemeClr val="tx1"/>
                </a:solidFill>
              </a:rPr>
              <a:t> et al., </a:t>
            </a:r>
            <a:r>
              <a:rPr lang="en-US" sz="1200" b="1" dirty="0">
                <a:solidFill>
                  <a:schemeClr val="tx1"/>
                </a:solidFill>
              </a:rPr>
              <a:t>J. Mater. Chem., </a:t>
            </a:r>
            <a:r>
              <a:rPr lang="en-US" sz="1200" b="1" dirty="0" smtClean="0">
                <a:solidFill>
                  <a:schemeClr val="tx1"/>
                </a:solidFill>
              </a:rPr>
              <a:t>10:2349-2354 (2000).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19600" y="981075"/>
            <a:ext cx="4495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u="sng" dirty="0" smtClean="0">
                <a:solidFill>
                  <a:schemeClr val="tx1"/>
                </a:solidFill>
              </a:rPr>
              <a:t>Buckingham potential:</a:t>
            </a:r>
            <a:r>
              <a:rPr lang="en-US" sz="1800" b="1" dirty="0" smtClean="0">
                <a:solidFill>
                  <a:schemeClr val="tx1"/>
                </a:solidFill>
              </a:rPr>
              <a:t> Compensates charge loss due to ionic defects [1-2]</a:t>
            </a:r>
          </a:p>
          <a:p>
            <a:pPr algn="ctr"/>
            <a:endParaRPr lang="en-US" sz="1800" b="1" dirty="0">
              <a:solidFill>
                <a:schemeClr val="tx1"/>
              </a:solidFill>
            </a:endParaRPr>
          </a:p>
          <a:p>
            <a:pPr algn="ctr"/>
            <a:endParaRPr lang="en-US" sz="1800" b="1" dirty="0" smtClean="0">
              <a:solidFill>
                <a:schemeClr val="tx1"/>
              </a:solidFill>
            </a:endParaRPr>
          </a:p>
          <a:p>
            <a:pPr algn="ctr"/>
            <a:endParaRPr lang="en-US" sz="1800" b="1" dirty="0">
              <a:solidFill>
                <a:schemeClr val="tx1"/>
              </a:solidFill>
            </a:endParaRPr>
          </a:p>
          <a:p>
            <a:pPr algn="ctr"/>
            <a:endParaRPr lang="en-US" sz="1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800" b="1" u="sng" dirty="0" smtClean="0">
                <a:solidFill>
                  <a:schemeClr val="tx1"/>
                </a:solidFill>
              </a:rPr>
              <a:t>Model:</a:t>
            </a:r>
            <a:r>
              <a:rPr lang="en-US" sz="1800" b="1" dirty="0" smtClean="0">
                <a:solidFill>
                  <a:schemeClr val="tx1"/>
                </a:solidFill>
              </a:rPr>
              <a:t> 18x18x6 </a:t>
            </a:r>
            <a:r>
              <a:rPr lang="en-US" sz="1800" b="1" dirty="0">
                <a:solidFill>
                  <a:schemeClr val="tx1"/>
                </a:solidFill>
              </a:rPr>
              <a:t>hexagonal unit cell with periodic boundary </a:t>
            </a:r>
            <a:r>
              <a:rPr lang="en-US" sz="1800" b="1" dirty="0" smtClean="0">
                <a:solidFill>
                  <a:schemeClr val="tx1"/>
                </a:solidFill>
              </a:rPr>
              <a:t>conditions, 58,320 atoms</a:t>
            </a:r>
            <a:endParaRPr lang="en-US" sz="1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820326" y="1748219"/>
                <a:ext cx="3649011" cy="698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326" y="1748219"/>
                <a:ext cx="3649011" cy="6988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34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075" y="59860"/>
            <a:ext cx="9159075" cy="5695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Unknown Diffusivities: O in </a:t>
            </a:r>
            <a:r>
              <a:rPr lang="en-US" dirty="0"/>
              <a:t>Cr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4775" y="857250"/>
            <a:ext cx="2990687" cy="3868057"/>
            <a:chOff x="1003025" y="1065729"/>
            <a:chExt cx="3816339" cy="49359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025" y="1065729"/>
              <a:ext cx="3816339" cy="493592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061186" y="3473760"/>
              <a:ext cx="143692" cy="1698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896086" y="30232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365986" y="3023210"/>
              <a:ext cx="143692" cy="12993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340586" y="38995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578586" y="34677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883386" y="39122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645386" y="3480410"/>
              <a:ext cx="143692" cy="12993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62450" y="857273"/>
            <a:ext cx="2990687" cy="3868057"/>
            <a:chOff x="1003025" y="1065729"/>
            <a:chExt cx="3816339" cy="493592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025" y="1065729"/>
              <a:ext cx="3816339" cy="4935928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061186" y="3473760"/>
              <a:ext cx="143692" cy="1698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086586" y="31883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365986" y="3632810"/>
              <a:ext cx="143692" cy="129939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832586" y="3607410"/>
              <a:ext cx="143692" cy="12993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2619986" y="3162910"/>
              <a:ext cx="143692" cy="12993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ight Arrow 21"/>
          <p:cNvSpPr/>
          <p:nvPr/>
        </p:nvSpPr>
        <p:spPr bwMode="auto">
          <a:xfrm rot="14018392">
            <a:off x="897925" y="2914568"/>
            <a:ext cx="399616" cy="112424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7571820">
            <a:off x="903907" y="2569221"/>
            <a:ext cx="399616" cy="1124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505036" y="4318432"/>
            <a:ext cx="299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In-plane diffusion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3496" y="4355045"/>
            <a:ext cx="299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Out-of-plane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ight Arrow 25"/>
          <p:cNvSpPr/>
          <p:nvPr/>
        </p:nvSpPr>
        <p:spPr bwMode="auto">
          <a:xfrm rot="12995585">
            <a:off x="4066741" y="2806877"/>
            <a:ext cx="238237" cy="112424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7" name="Right Arrow 26"/>
          <p:cNvSpPr/>
          <p:nvPr/>
        </p:nvSpPr>
        <p:spPr bwMode="auto">
          <a:xfrm rot="19804558">
            <a:off x="3884700" y="2806729"/>
            <a:ext cx="226742" cy="112424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8" name="Right Arrow 27"/>
          <p:cNvSpPr/>
          <p:nvPr/>
        </p:nvSpPr>
        <p:spPr bwMode="auto">
          <a:xfrm rot="8948638">
            <a:off x="4055092" y="2617964"/>
            <a:ext cx="465580" cy="112424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825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52488" y="857250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</a:rPr>
              <a:t>Path 1</a:t>
            </a:r>
          </a:p>
          <a:p>
            <a:r>
              <a:rPr lang="en-US" sz="2000" b="1" dirty="0" smtClean="0">
                <a:solidFill>
                  <a:srgbClr val="FFFF00"/>
                </a:solidFill>
              </a:rPr>
              <a:t>Path 2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9437" y="820293"/>
            <a:ext cx="121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</a:rPr>
              <a:t>Path 3</a:t>
            </a:r>
          </a:p>
          <a:p>
            <a:r>
              <a:rPr lang="en-US" sz="2000" b="1" dirty="0" smtClean="0">
                <a:solidFill>
                  <a:srgbClr val="FFFF00"/>
                </a:solidFill>
              </a:rPr>
              <a:t>Path 4</a:t>
            </a:r>
          </a:p>
          <a:p>
            <a:r>
              <a:rPr lang="en-US" sz="2000" b="1" dirty="0" smtClean="0">
                <a:solidFill>
                  <a:srgbClr val="00B050"/>
                </a:solidFill>
              </a:rPr>
              <a:t>Path 5</a:t>
            </a:r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5" t="4469" r="7265"/>
          <a:stretch/>
        </p:blipFill>
        <p:spPr>
          <a:xfrm>
            <a:off x="6099049" y="857250"/>
            <a:ext cx="3042631" cy="2748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7298925"/>
                  </p:ext>
                </p:extLst>
              </p:nvPr>
            </p:nvGraphicFramePr>
            <p:xfrm>
              <a:off x="5602929" y="1790287"/>
              <a:ext cx="3443591" cy="291942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15175"/>
                    <a:gridCol w="842441"/>
                    <a:gridCol w="742950"/>
                    <a:gridCol w="704850"/>
                    <a:gridCol w="638175"/>
                  </a:tblGrid>
                  <a:tr h="927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Path</a:t>
                          </a:r>
                          <a:endParaRPr lang="en-US" sz="1200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/>
                            <a:t>Migration barrier</a:t>
                          </a:r>
                          <a:r>
                            <a:rPr lang="en-US" sz="1200" baseline="0" dirty="0" smtClean="0"/>
                            <a:t> (eV)</a:t>
                          </a:r>
                          <a:endParaRPr lang="en-US" sz="1200" dirty="0" smtClean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/>
                            <a:t>Jump distance </a:t>
                          </a:r>
                          <a:r>
                            <a:rPr lang="en-US" sz="1200" baseline="0" dirty="0" smtClean="0"/>
                            <a:t>(Å)</a:t>
                          </a:r>
                          <a:endParaRPr lang="en-US" sz="1200" dirty="0" smtClean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𝒂𝒃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 smtClean="0"/>
                        </a:p>
                        <a:p>
                          <a:pPr algn="ctr"/>
                          <a:r>
                            <a:rPr lang="en-US" sz="1200" dirty="0" smtClean="0"/>
                            <a:t>(in-plane)</a:t>
                          </a:r>
                          <a:endParaRPr lang="en-US" sz="1200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1200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 smtClean="0"/>
                            <a:t> (out of plane)</a:t>
                          </a:r>
                          <a:endParaRPr lang="en-US" sz="1200" dirty="0"/>
                        </a:p>
                      </a:txBody>
                      <a:tcPr anchor="b"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1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0.425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2.63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2.63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0</a:t>
                          </a:r>
                          <a:endParaRPr lang="en-US" sz="1800" b="1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2.38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2.99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2.99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0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 smtClean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1.38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2.74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1.53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2.27</a:t>
                          </a:r>
                          <a:endParaRPr lang="en-US" sz="1800" b="1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1.63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2.85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1.72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2.27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5.532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4.13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3.45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2.27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7298925"/>
                  </p:ext>
                </p:extLst>
              </p:nvPr>
            </p:nvGraphicFramePr>
            <p:xfrm>
              <a:off x="5602929" y="1790287"/>
              <a:ext cx="3443591" cy="291942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15175"/>
                    <a:gridCol w="842441"/>
                    <a:gridCol w="742950"/>
                    <a:gridCol w="704850"/>
                    <a:gridCol w="638175"/>
                  </a:tblGrid>
                  <a:tr h="927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Path</a:t>
                          </a:r>
                          <a:endParaRPr lang="en-US" sz="1200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/>
                            <a:t>Migration barrier</a:t>
                          </a:r>
                          <a:r>
                            <a:rPr lang="en-US" sz="1200" baseline="0" dirty="0" smtClean="0"/>
                            <a:t> (eV)</a:t>
                          </a:r>
                          <a:endParaRPr lang="en-US" sz="1200" dirty="0" smtClean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/>
                            <a:t>Jump distance </a:t>
                          </a:r>
                          <a:r>
                            <a:rPr lang="en-US" sz="1200" baseline="0" dirty="0" smtClean="0"/>
                            <a:t>(Å)</a:t>
                          </a:r>
                          <a:endParaRPr lang="en-US" sz="1200" dirty="0" smtClean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 rotWithShape="0">
                          <a:blip r:embed="rId5"/>
                          <a:stretch>
                            <a:fillRect l="-298276" t="-654" r="-93966" b="-220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 rotWithShape="0">
                          <a:blip r:embed="rId5"/>
                          <a:stretch>
                            <a:fillRect l="-440000" t="-654" r="-3810" b="-220261"/>
                          </a:stretch>
                        </a:blip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1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0.425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2.63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2.63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0</a:t>
                          </a:r>
                          <a:endParaRPr lang="en-US" sz="1800" b="1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2.38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2.99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2.99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0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dirty="0" smtClean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1.38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2.74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1.53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2.27</a:t>
                          </a:r>
                          <a:endParaRPr lang="en-US" sz="1800" b="1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1.63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2.85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1.72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2.27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 smtClean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5.532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4.13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3.45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2.27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85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 animBg="1"/>
      <p:bldP spid="27" grpId="0" animBg="1"/>
      <p:bldP spid="28" grpId="0" animBg="1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Watching Oxygen Diffusion Mechanisms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42086" y="2563042"/>
            <a:ext cx="143692" cy="1698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9468533"/>
                  </p:ext>
                </p:extLst>
              </p:nvPr>
            </p:nvGraphicFramePr>
            <p:xfrm>
              <a:off x="642778" y="906962"/>
              <a:ext cx="4805522" cy="31802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6922"/>
                    <a:gridCol w="1295400"/>
                    <a:gridCol w="990600"/>
                    <a:gridCol w="914400"/>
                    <a:gridCol w="838200"/>
                  </a:tblGrid>
                  <a:tr h="927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Path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Migration barrier</a:t>
                          </a:r>
                          <a:r>
                            <a:rPr lang="en-US" baseline="0" dirty="0" smtClean="0"/>
                            <a:t> (eV)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Jump distance d</a:t>
                          </a:r>
                          <a:r>
                            <a:rPr lang="en-US" baseline="0" dirty="0" smtClean="0"/>
                            <a:t> (Å)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𝒂𝒃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 smtClean="0"/>
                        </a:p>
                        <a:p>
                          <a:pPr algn="ctr"/>
                          <a:r>
                            <a:rPr lang="en-US" dirty="0" smtClean="0"/>
                            <a:t>(in-plane)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(out of plane)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0.425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2.63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2.63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2.38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 smtClean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1.38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2.74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1.53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2.27</a:t>
                          </a:r>
                          <a:endParaRPr lang="en-US" b="1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1.63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2.85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1.72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2.27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5.532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4.13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3.45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2.27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9468533"/>
                  </p:ext>
                </p:extLst>
              </p:nvPr>
            </p:nvGraphicFramePr>
            <p:xfrm>
              <a:off x="642778" y="906962"/>
              <a:ext cx="4805522" cy="31802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6922"/>
                    <a:gridCol w="1295400"/>
                    <a:gridCol w="990600"/>
                    <a:gridCol w="914400"/>
                    <a:gridCol w="838200"/>
                  </a:tblGrid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Path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Migration barrier</a:t>
                          </a:r>
                          <a:r>
                            <a:rPr lang="en-US" baseline="0" dirty="0" smtClean="0"/>
                            <a:t> (eV)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Jump distance d</a:t>
                          </a:r>
                          <a:r>
                            <a:rPr lang="en-US" baseline="0" dirty="0" smtClean="0"/>
                            <a:t> (Å)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34667" t="-2564" r="-94667" b="-1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72464" t="-2564" r="-2899" b="-173333"/>
                          </a:stretch>
                        </a:blip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0.425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2.63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2.63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2.38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 smtClean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1.38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2.74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1.53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2.27</a:t>
                          </a:r>
                          <a:endParaRPr lang="en-US" b="1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1.63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2.85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1.72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2.27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5.532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4.13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3.45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2.27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TextBox 8"/>
          <p:cNvSpPr txBox="1"/>
          <p:nvPr/>
        </p:nvSpPr>
        <p:spPr>
          <a:xfrm>
            <a:off x="76200" y="4067175"/>
            <a:ext cx="861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What this means: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Oxygen diffuses mostly </a:t>
            </a:r>
            <a:r>
              <a:rPr lang="en-US" i="1" dirty="0" smtClean="0">
                <a:solidFill>
                  <a:schemeClr val="tx1"/>
                </a:solidFill>
              </a:rPr>
              <a:t>in-plane</a:t>
            </a:r>
            <a:r>
              <a:rPr lang="en-US" dirty="0" smtClean="0">
                <a:solidFill>
                  <a:schemeClr val="tx1"/>
                </a:solidFill>
              </a:rPr>
              <a:t>…</a:t>
            </a:r>
          </a:p>
        </p:txBody>
      </p:sp>
      <p:pic>
        <p:nvPicPr>
          <p:cNvPr id="10" name="Vacancy_migration_mechanis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1424" r="26909"/>
          <a:stretch>
            <a:fillRect/>
          </a:stretch>
        </p:blipFill>
        <p:spPr>
          <a:xfrm>
            <a:off x="6623116" y="900419"/>
            <a:ext cx="2099556" cy="365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3544" y="857429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bg1"/>
                </a:solidFill>
              </a:rPr>
              <a:t>Atoms colored by displacement from original sites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75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9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acancy_migration_mechanis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1424" r="26909"/>
          <a:stretch>
            <a:fillRect/>
          </a:stretch>
        </p:blipFill>
        <p:spPr>
          <a:xfrm>
            <a:off x="6620256" y="906962"/>
            <a:ext cx="2099555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Watching Oxygen Diffusion Mechanisms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" y="4067175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What this means: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Oxygen diffuses mostly </a:t>
            </a:r>
            <a:r>
              <a:rPr lang="en-US" i="1" dirty="0" smtClean="0">
                <a:solidFill>
                  <a:schemeClr val="tx1"/>
                </a:solidFill>
              </a:rPr>
              <a:t>in-plane</a:t>
            </a:r>
            <a:r>
              <a:rPr lang="en-US" dirty="0"/>
              <a:t>… </a:t>
            </a:r>
            <a:r>
              <a:rPr lang="en-US" dirty="0" smtClean="0"/>
              <a:t> </a:t>
            </a:r>
            <a:r>
              <a:rPr lang="en-US" dirty="0"/>
              <a:t>but </a:t>
            </a:r>
            <a:r>
              <a:rPr lang="en-US" i="1" dirty="0"/>
              <a:t>out-of-plane</a:t>
            </a:r>
            <a:r>
              <a:rPr lang="en-US" dirty="0"/>
              <a:t> jumps </a:t>
            </a:r>
            <a:r>
              <a:rPr lang="en-US" i="1" dirty="0"/>
              <a:t>do</a:t>
            </a:r>
            <a:r>
              <a:rPr lang="en-US" dirty="0"/>
              <a:t> happen.</a:t>
            </a: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3544" y="857429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bg1"/>
                </a:solidFill>
              </a:rPr>
              <a:t>Atoms colored by displacement from original sites</a:t>
            </a:r>
            <a:endParaRPr lang="en-US" sz="1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2585414"/>
                  </p:ext>
                </p:extLst>
              </p:nvPr>
            </p:nvGraphicFramePr>
            <p:xfrm>
              <a:off x="641522" y="908594"/>
              <a:ext cx="4805522" cy="31802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6922"/>
                    <a:gridCol w="1295400"/>
                    <a:gridCol w="990600"/>
                    <a:gridCol w="914400"/>
                    <a:gridCol w="838200"/>
                  </a:tblGrid>
                  <a:tr h="927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Path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Migration barrier</a:t>
                          </a:r>
                          <a:r>
                            <a:rPr lang="en-US" baseline="0" dirty="0" smtClean="0"/>
                            <a:t> (eV)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Jump distance d</a:t>
                          </a:r>
                          <a:r>
                            <a:rPr lang="en-US" baseline="0" dirty="0" smtClean="0"/>
                            <a:t> (Å)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𝒂𝒃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 smtClean="0"/>
                        </a:p>
                        <a:p>
                          <a:pPr algn="ctr"/>
                          <a:r>
                            <a:rPr lang="en-US" dirty="0" smtClean="0"/>
                            <a:t>(in-plane)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(out of plane)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0.425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2.63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2.63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</a:t>
                          </a:r>
                          <a:endParaRPr lang="en-US" b="1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2.38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 smtClean="0"/>
                            <a:t>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1.38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2.74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1.53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2.27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1.63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2.85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1.72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2.27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5.532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4.13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3.45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2.27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2585414"/>
                  </p:ext>
                </p:extLst>
              </p:nvPr>
            </p:nvGraphicFramePr>
            <p:xfrm>
              <a:off x="641522" y="908594"/>
              <a:ext cx="4805522" cy="318024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766922"/>
                    <a:gridCol w="1295400"/>
                    <a:gridCol w="990600"/>
                    <a:gridCol w="914400"/>
                    <a:gridCol w="838200"/>
                  </a:tblGrid>
                  <a:tr h="1188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Path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Migration barrier</a:t>
                          </a:r>
                          <a:r>
                            <a:rPr lang="en-US" baseline="0" dirty="0" smtClean="0"/>
                            <a:t> (eV)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Jump distance d</a:t>
                          </a:r>
                          <a:r>
                            <a:rPr lang="en-US" baseline="0" dirty="0" smtClean="0"/>
                            <a:t> (Å)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334667" t="-2564" r="-94667" b="-17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72464" t="-2564" r="-2899" b="-172821"/>
                          </a:stretch>
                        </a:blip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0.425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2.63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2.63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</a:t>
                          </a:r>
                          <a:endParaRPr lang="en-US" b="1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2.38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 smtClean="0"/>
                            <a:t>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1.38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2.74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1.53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2.27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1.63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2.85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1.72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2.27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5.532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4.13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3.45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2.27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9841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0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Unknown Diffusivities: Cr in </a:t>
            </a:r>
            <a:r>
              <a:rPr lang="en-US" dirty="0"/>
              <a:t>Cr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8625" y="1006376"/>
            <a:ext cx="4025521" cy="357239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28600" y="876300"/>
            <a:ext cx="2725712" cy="3605822"/>
            <a:chOff x="5853723" y="1119797"/>
            <a:chExt cx="3952875" cy="5229225"/>
          </a:xfrm>
        </p:grpSpPr>
        <p:pic>
          <p:nvPicPr>
            <p:cNvPr id="8" name="Picture 7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853723" y="1119797"/>
              <a:ext cx="3952875" cy="522922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690947" y="3372770"/>
              <a:ext cx="250214" cy="2473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970347" y="2922220"/>
              <a:ext cx="237514" cy="253390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957647" y="3811220"/>
              <a:ext cx="237514" cy="253390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170247" y="3366720"/>
              <a:ext cx="237514" cy="253390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491047" y="2922220"/>
              <a:ext cx="237514" cy="25339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745047" y="3354020"/>
              <a:ext cx="237514" cy="25339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6781217" y="3486477"/>
              <a:ext cx="295187" cy="37462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6920217" y="3105351"/>
              <a:ext cx="549887" cy="327175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6974805" y="3509885"/>
              <a:ext cx="770242" cy="4143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6970347" y="3986393"/>
              <a:ext cx="490977" cy="6695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74800" y="2767149"/>
              <a:ext cx="490977" cy="6695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929593" y="3277210"/>
              <a:ext cx="490977" cy="6695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57400" y="1028700"/>
            <a:ext cx="1676401" cy="3686653"/>
            <a:chOff x="1659051" y="1119797"/>
            <a:chExt cx="2310649" cy="5081456"/>
          </a:xfrm>
        </p:grpSpPr>
        <p:pic>
          <p:nvPicPr>
            <p:cNvPr id="22" name="Picture 21"/>
            <p:cNvPicPr/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457" r="12525"/>
            <a:stretch/>
          </p:blipFill>
          <p:spPr>
            <a:xfrm>
              <a:off x="1659051" y="1119797"/>
              <a:ext cx="2310649" cy="5081456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2070100" y="4187004"/>
              <a:ext cx="320982" cy="3374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012066" y="2825120"/>
              <a:ext cx="417115" cy="45209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7495" y="5064907"/>
              <a:ext cx="466642" cy="63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048699" y="2830649"/>
              <a:ext cx="466642" cy="63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5</a:t>
              </a:r>
              <a:endParaRPr lang="en-US" b="1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2236677" y="4430513"/>
              <a:ext cx="4806" cy="72832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4" idx="4"/>
            </p:cNvCxnSpPr>
            <p:nvPr/>
          </p:nvCxnSpPr>
          <p:spPr>
            <a:xfrm flipH="1">
              <a:off x="2217199" y="3277210"/>
              <a:ext cx="3425" cy="91896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114800" y="1447191"/>
              <a:ext cx="4724400" cy="291942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85800"/>
                    <a:gridCol w="1219200"/>
                    <a:gridCol w="990600"/>
                    <a:gridCol w="838200"/>
                    <a:gridCol w="990600"/>
                  </a:tblGrid>
                  <a:tr h="927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Path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Migration barrier</a:t>
                          </a:r>
                          <a:r>
                            <a:rPr lang="en-US" baseline="0" dirty="0" smtClean="0"/>
                            <a:t> (eV)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Jump distance d</a:t>
                          </a:r>
                          <a:r>
                            <a:rPr lang="en-US" baseline="0" dirty="0" smtClean="0"/>
                            <a:t> (Å)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𝒂𝒃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 smtClean="0"/>
                        </a:p>
                        <a:p>
                          <a:pPr algn="ctr"/>
                          <a:r>
                            <a:rPr lang="en-US" dirty="0" smtClean="0"/>
                            <a:t>(in-plane)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(out-of-plane)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0.971</a:t>
                          </a:r>
                          <a:endParaRPr lang="en-US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2.87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2.84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0.385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8.19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4.96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4.96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5.74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5.73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0.385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2.65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2.65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 smtClean="0"/>
                            <a:t>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1.23</a:t>
                          </a:r>
                          <a:endParaRPr lang="en-US" b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6.41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6.41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114800" y="1447191"/>
              <a:ext cx="4724400" cy="291942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685800"/>
                    <a:gridCol w="1219200"/>
                    <a:gridCol w="990600"/>
                    <a:gridCol w="838200"/>
                    <a:gridCol w="990600"/>
                  </a:tblGrid>
                  <a:tr h="9279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Path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Migration barrier</a:t>
                          </a:r>
                          <a:r>
                            <a:rPr lang="en-US" baseline="0" dirty="0" smtClean="0"/>
                            <a:t> (eV)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Jump distance d</a:t>
                          </a:r>
                          <a:r>
                            <a:rPr lang="en-US" baseline="0" dirty="0" smtClean="0"/>
                            <a:t> (Å)</a:t>
                          </a:r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345652" t="-3268" r="-121014" b="-220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379630" t="-3268" r="-3086" b="-220261"/>
                          </a:stretch>
                        </a:blip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0.971</a:t>
                          </a:r>
                          <a:endParaRPr lang="en-US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2.87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2.84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0.385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8.19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4.96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4.96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7.86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5.74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5.73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0.385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2.67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2.65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2.65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9830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 smtClean="0"/>
                            <a:t>5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1.23</a:t>
                          </a:r>
                          <a:endParaRPr lang="en-US" b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6.41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6.41</a:t>
                          </a:r>
                          <a:endParaRPr lang="en-US" b="1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7500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860"/>
            <a:ext cx="9144000" cy="5695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Goal: The Crud Source Term in PWRs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7" name="Picture 5" descr="C:\Documents and Settings\Ronald Ballinger\My Documents\MIT\MMM\MAMBA-Co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24457" y="1244354"/>
            <a:ext cx="1344145" cy="3122738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536"/>
          <a:stretch/>
        </p:blipFill>
        <p:spPr bwMode="auto">
          <a:xfrm>
            <a:off x="80716" y="1371600"/>
            <a:ext cx="3827318" cy="2903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4363556" y="3328726"/>
            <a:ext cx="1295400" cy="117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817" tIns="45909" rIns="91817" bIns="4590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66431" eaLnBrk="0" hangingPunct="0">
              <a:buClr>
                <a:srgbClr val="000000"/>
              </a:buClr>
              <a:buSzPct val="100000"/>
              <a:tabLst>
                <a:tab pos="0" algn="l"/>
                <a:tab pos="184629" algn="l"/>
                <a:tab pos="370879" algn="l"/>
                <a:tab pos="557127" algn="l"/>
                <a:tab pos="743376" algn="l"/>
                <a:tab pos="929625" algn="l"/>
                <a:tab pos="1115874" algn="l"/>
                <a:tab pos="1302122" algn="l"/>
                <a:tab pos="1488371" algn="l"/>
                <a:tab pos="1674619" algn="l"/>
                <a:tab pos="1860869" algn="l"/>
                <a:tab pos="2047117" algn="l"/>
                <a:tab pos="2233366" algn="l"/>
                <a:tab pos="2419615" algn="l"/>
                <a:tab pos="2605864" algn="l"/>
                <a:tab pos="2792112" algn="l"/>
                <a:tab pos="2978361" algn="l"/>
                <a:tab pos="3164609" algn="l"/>
                <a:tab pos="3350859" algn="l"/>
                <a:tab pos="3537107" algn="l"/>
                <a:tab pos="3723356" algn="l"/>
              </a:tabLst>
              <a:defRPr/>
            </a:pPr>
            <a:r>
              <a:rPr lang="en-US" altLang="en-US" sz="1400" kern="0" dirty="0" smtClean="0">
                <a:solidFill>
                  <a:schemeClr val="tx1"/>
                </a:solidFill>
                <a:latin typeface="Arial"/>
              </a:rPr>
              <a:t>Crud cross section showing typical structure</a:t>
            </a:r>
            <a:endParaRPr lang="en-US" altLang="en-US" sz="1400" kern="0" dirty="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2" name="AutoShape 12"/>
          <p:cNvCxnSpPr>
            <a:cxnSpLocks noChangeShapeType="1"/>
          </p:cNvCxnSpPr>
          <p:nvPr/>
        </p:nvCxnSpPr>
        <p:spPr bwMode="auto">
          <a:xfrm flipH="1">
            <a:off x="3886748" y="3923789"/>
            <a:ext cx="504382" cy="124905"/>
          </a:xfrm>
          <a:prstGeom prst="straightConnector1">
            <a:avLst/>
          </a:prstGeom>
          <a:noFill/>
          <a:ln w="38160">
            <a:solidFill>
              <a:srgbClr val="F261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497526" y="1095759"/>
            <a:ext cx="4476534" cy="845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817" tIns="45909" rIns="91817" bIns="4590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66431" eaLnBrk="0" hangingPunct="0">
              <a:buClr>
                <a:srgbClr val="000000"/>
              </a:buClr>
              <a:buSzPct val="100000"/>
              <a:tabLst>
                <a:tab pos="0" algn="l"/>
                <a:tab pos="184629" algn="l"/>
                <a:tab pos="370879" algn="l"/>
                <a:tab pos="557127" algn="l"/>
                <a:tab pos="743376" algn="l"/>
                <a:tab pos="929625" algn="l"/>
                <a:tab pos="1115874" algn="l"/>
                <a:tab pos="1302122" algn="l"/>
                <a:tab pos="1488371" algn="l"/>
                <a:tab pos="1674619" algn="l"/>
                <a:tab pos="1860869" algn="l"/>
                <a:tab pos="2047117" algn="l"/>
                <a:tab pos="2233366" algn="l"/>
                <a:tab pos="2419615" algn="l"/>
                <a:tab pos="2605864" algn="l"/>
                <a:tab pos="2792112" algn="l"/>
                <a:tab pos="2978361" algn="l"/>
                <a:tab pos="3164609" algn="l"/>
                <a:tab pos="3350859" algn="l"/>
                <a:tab pos="3537107" algn="l"/>
                <a:tab pos="3723356" algn="l"/>
              </a:tabLst>
              <a:defRPr/>
            </a:pPr>
            <a:r>
              <a:rPr lang="en-US" altLang="en-US" sz="1400" kern="0" dirty="0" smtClean="0">
                <a:solidFill>
                  <a:schemeClr val="tx1"/>
                </a:solidFill>
                <a:latin typeface="Arial"/>
              </a:rPr>
              <a:t>Corrosion products deposit as </a:t>
            </a:r>
            <a:r>
              <a:rPr lang="en-US" altLang="en-US" sz="1400" kern="0" dirty="0">
                <a:latin typeface="Arial"/>
              </a:rPr>
              <a:t>c</a:t>
            </a:r>
            <a:r>
              <a:rPr lang="en-US" altLang="en-US" sz="1400" kern="0" dirty="0" smtClean="0">
                <a:solidFill>
                  <a:schemeClr val="tx1"/>
                </a:solidFill>
                <a:latin typeface="Arial"/>
              </a:rPr>
              <a:t>rud on fuel rods</a:t>
            </a:r>
            <a:endParaRPr lang="en-US" altLang="en-US" sz="1400" kern="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80716" y="1907764"/>
            <a:ext cx="1201151" cy="78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817" tIns="45909" rIns="91817" bIns="4590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66431" eaLnBrk="0" hangingPunct="0">
              <a:buClr>
                <a:srgbClr val="000000"/>
              </a:buClr>
              <a:buSzPct val="100000"/>
              <a:tabLst>
                <a:tab pos="0" algn="l"/>
                <a:tab pos="184629" algn="l"/>
                <a:tab pos="370879" algn="l"/>
                <a:tab pos="557127" algn="l"/>
                <a:tab pos="743376" algn="l"/>
                <a:tab pos="929625" algn="l"/>
                <a:tab pos="1115874" algn="l"/>
                <a:tab pos="1302122" algn="l"/>
                <a:tab pos="1488371" algn="l"/>
                <a:tab pos="1674619" algn="l"/>
                <a:tab pos="1860869" algn="l"/>
                <a:tab pos="2047117" algn="l"/>
                <a:tab pos="2233366" algn="l"/>
                <a:tab pos="2419615" algn="l"/>
                <a:tab pos="2605864" algn="l"/>
                <a:tab pos="2792112" algn="l"/>
                <a:tab pos="2978361" algn="l"/>
                <a:tab pos="3164609" algn="l"/>
                <a:tab pos="3350859" algn="l"/>
                <a:tab pos="3537107" algn="l"/>
                <a:tab pos="3723356" algn="l"/>
              </a:tabLst>
              <a:defRPr/>
            </a:pPr>
            <a:r>
              <a:rPr lang="en-US" altLang="en-US" sz="1400" kern="0" dirty="0" smtClean="0">
                <a:solidFill>
                  <a:schemeClr val="tx1"/>
                </a:solidFill>
                <a:latin typeface="Arial"/>
              </a:rPr>
              <a:t>Crud constituent phases</a:t>
            </a:r>
            <a:endParaRPr lang="en-US" altLang="en-US" sz="1400" kern="0" dirty="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6" name="AutoShape 12"/>
          <p:cNvCxnSpPr>
            <a:cxnSpLocks noChangeShapeType="1"/>
          </p:cNvCxnSpPr>
          <p:nvPr/>
        </p:nvCxnSpPr>
        <p:spPr bwMode="auto">
          <a:xfrm>
            <a:off x="122713" y="2720590"/>
            <a:ext cx="487303" cy="523099"/>
          </a:xfrm>
          <a:prstGeom prst="straightConnector1">
            <a:avLst/>
          </a:prstGeom>
          <a:noFill/>
          <a:ln w="38160">
            <a:solidFill>
              <a:srgbClr val="F261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" name="Rectangle 27"/>
          <p:cNvSpPr/>
          <p:nvPr/>
        </p:nvSpPr>
        <p:spPr>
          <a:xfrm>
            <a:off x="706933" y="4296524"/>
            <a:ext cx="33844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+mj-lt"/>
              </a:rPr>
              <a:t>Short, M. </a:t>
            </a:r>
            <a:r>
              <a:rPr lang="en-US" sz="1050" b="1" dirty="0" err="1">
                <a:solidFill>
                  <a:schemeClr val="tx1"/>
                </a:solidFill>
                <a:latin typeface="+mj-lt"/>
              </a:rPr>
              <a:t>P</a:t>
            </a:r>
            <a:r>
              <a:rPr lang="en-US" sz="1050" b="1" dirty="0" err="1" smtClean="0">
                <a:solidFill>
                  <a:schemeClr val="tx1"/>
                </a:solidFill>
                <a:latin typeface="+mj-lt"/>
              </a:rPr>
              <a:t>.,et</a:t>
            </a:r>
            <a:r>
              <a:rPr lang="en-US" sz="1050" b="1" dirty="0" smtClean="0">
                <a:solidFill>
                  <a:schemeClr val="tx1"/>
                </a:solidFill>
                <a:latin typeface="+mj-lt"/>
              </a:rPr>
              <a:t> al. </a:t>
            </a:r>
            <a:r>
              <a:rPr lang="en-US" sz="1050" b="1" i="1" dirty="0" smtClean="0">
                <a:solidFill>
                  <a:schemeClr val="tx1"/>
                </a:solidFill>
                <a:latin typeface="+mj-lt"/>
              </a:rPr>
              <a:t>MRS-B</a:t>
            </a:r>
            <a:r>
              <a:rPr lang="en-US" sz="105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050" b="1" dirty="0">
                <a:solidFill>
                  <a:schemeClr val="tx1"/>
                </a:solidFill>
                <a:latin typeface="+mj-lt"/>
              </a:rPr>
              <a:t>39(1):71-77 (2014</a:t>
            </a:r>
            <a:r>
              <a:rPr lang="en-US" sz="1050" b="1" dirty="0" smtClean="0">
                <a:solidFill>
                  <a:schemeClr val="tx1"/>
                </a:solidFill>
                <a:latin typeface="+mj-lt"/>
              </a:rPr>
              <a:t>)</a:t>
            </a:r>
            <a:endParaRPr lang="en-US" sz="105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3223327" y="2374704"/>
            <a:ext cx="2809982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ight Arrow 29"/>
          <p:cNvSpPr/>
          <p:nvPr/>
        </p:nvSpPr>
        <p:spPr>
          <a:xfrm>
            <a:off x="6968602" y="2013630"/>
            <a:ext cx="1793561" cy="3145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flipH="1">
            <a:off x="6948506" y="3455091"/>
            <a:ext cx="1793561" cy="3145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014992" y="1742252"/>
            <a:ext cx="159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 hot leg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048989" y="3714934"/>
            <a:ext cx="159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 cold leg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600402" y="1155561"/>
            <a:ext cx="1448587" cy="3211532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271597" y="4448924"/>
            <a:ext cx="2049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</a:rPr>
              <a:t>CASL phase I scope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99205" y="2483677"/>
            <a:ext cx="1631620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What about the crud source term?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660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  <p:bldP spid="33" grpId="0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Watching </a:t>
            </a:r>
            <a:r>
              <a:rPr lang="en-US" dirty="0" smtClean="0"/>
              <a:t>Chromium </a:t>
            </a:r>
            <a:r>
              <a:rPr lang="en-US" dirty="0"/>
              <a:t>Diffusion Mechanisms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600" y="876300"/>
            <a:ext cx="2725712" cy="3605822"/>
            <a:chOff x="5853723" y="1119797"/>
            <a:chExt cx="3952875" cy="5229225"/>
          </a:xfrm>
        </p:grpSpPr>
        <p:pic>
          <p:nvPicPr>
            <p:cNvPr id="8" name="Picture 7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853723" y="1119797"/>
              <a:ext cx="3952875" cy="522922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690947" y="3372770"/>
              <a:ext cx="250214" cy="2473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970347" y="2922220"/>
              <a:ext cx="237514" cy="253390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957647" y="3811220"/>
              <a:ext cx="237514" cy="253390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170247" y="3366720"/>
              <a:ext cx="237514" cy="253390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491047" y="2922220"/>
              <a:ext cx="237514" cy="25339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745047" y="3354020"/>
              <a:ext cx="237514" cy="25339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6781217" y="3486477"/>
              <a:ext cx="295187" cy="37462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6920217" y="3105351"/>
              <a:ext cx="549887" cy="327175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6974805" y="3509885"/>
              <a:ext cx="770242" cy="4143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6970347" y="3986393"/>
              <a:ext cx="490977" cy="6695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74800" y="2767149"/>
              <a:ext cx="490977" cy="6695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929593" y="3277210"/>
              <a:ext cx="490977" cy="6695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057400" y="1028700"/>
            <a:ext cx="1676401" cy="3686653"/>
            <a:chOff x="1659051" y="1119797"/>
            <a:chExt cx="2310649" cy="5081456"/>
          </a:xfrm>
        </p:grpSpPr>
        <p:pic>
          <p:nvPicPr>
            <p:cNvPr id="22" name="Picture 21"/>
            <p:cNvPicPr/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457" r="12525"/>
            <a:stretch/>
          </p:blipFill>
          <p:spPr>
            <a:xfrm>
              <a:off x="1659051" y="1119797"/>
              <a:ext cx="2310649" cy="5081456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2070100" y="4187004"/>
              <a:ext cx="320982" cy="3374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012066" y="2825120"/>
              <a:ext cx="417115" cy="45209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127495" y="5064907"/>
              <a:ext cx="466642" cy="63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048699" y="2830649"/>
              <a:ext cx="466642" cy="63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5</a:t>
              </a:r>
              <a:endParaRPr lang="en-US" b="1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2236677" y="4430513"/>
              <a:ext cx="4806" cy="72832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4" idx="4"/>
            </p:cNvCxnSpPr>
            <p:nvPr/>
          </p:nvCxnSpPr>
          <p:spPr>
            <a:xfrm flipH="1">
              <a:off x="2217199" y="3277210"/>
              <a:ext cx="3425" cy="91896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Cr_interstital_mig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1064" t="25231" r="25026" b="23657"/>
          <a:stretch>
            <a:fillRect/>
          </a:stretch>
        </p:blipFill>
        <p:spPr>
          <a:xfrm>
            <a:off x="4564608" y="772053"/>
            <a:ext cx="4038600" cy="35052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903158" y="4169906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What does this mean?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Cations</a:t>
            </a:r>
            <a:r>
              <a:rPr lang="en-US" dirty="0" smtClean="0">
                <a:solidFill>
                  <a:schemeClr val="tx1"/>
                </a:solidFill>
              </a:rPr>
              <a:t> migrate </a:t>
            </a:r>
            <a:r>
              <a:rPr lang="en-US" i="1" dirty="0" smtClean="0">
                <a:solidFill>
                  <a:schemeClr val="tx1"/>
                </a:solidFill>
              </a:rPr>
              <a:t>out-of-plane</a:t>
            </a:r>
            <a:r>
              <a:rPr lang="en-US" dirty="0" smtClean="0">
                <a:solidFill>
                  <a:schemeClr val="tx1"/>
                </a:solidFill>
              </a:rPr>
              <a:t>, which is very </a:t>
            </a:r>
            <a:r>
              <a:rPr lang="en-US" i="1" dirty="0" smtClean="0">
                <a:solidFill>
                  <a:schemeClr val="tx1"/>
                </a:solidFill>
              </a:rPr>
              <a:t>anisotropic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7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3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Full 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 Dataset for Oxygen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27" y="785455"/>
            <a:ext cx="4387169" cy="3770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5296" y="914433"/>
            <a:ext cx="3794848" cy="3840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54226" y="3376255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Anisotropic (</a:t>
            </a:r>
            <a:r>
              <a:rPr lang="en-US" b="1" dirty="0" smtClean="0"/>
              <a:t>factor of 2)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01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Full 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 Dataset for Chromium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06" y="934173"/>
            <a:ext cx="4429994" cy="3694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6148" y="892188"/>
            <a:ext cx="3484641" cy="37785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62580" y="3753832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Highly </a:t>
            </a:r>
            <a:r>
              <a:rPr lang="en-US" b="1" dirty="0" smtClean="0"/>
              <a:t>anisotropic (30x)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809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Comparison to Other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Charged defect anisotropy is quite common in other systems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72" y="2104486"/>
            <a:ext cx="4572000" cy="22702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51725" y="4399223"/>
            <a:ext cx="31803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231F20"/>
                </a:solidFill>
                <a:latin typeface="+mj-lt"/>
              </a:rPr>
              <a:t>E. </a:t>
            </a:r>
            <a:r>
              <a:rPr lang="en-US" sz="1400" dirty="0" smtClean="0">
                <a:solidFill>
                  <a:srgbClr val="231F20"/>
                </a:solidFill>
                <a:latin typeface="+mj-lt"/>
              </a:rPr>
              <a:t>Kendrick et al. </a:t>
            </a:r>
            <a:r>
              <a:rPr lang="sv-SE" sz="1400" i="1" dirty="0" smtClean="0">
                <a:solidFill>
                  <a:srgbClr val="231F20"/>
                </a:solidFill>
                <a:latin typeface="+mj-lt"/>
              </a:rPr>
              <a:t>Nat</a:t>
            </a:r>
            <a:r>
              <a:rPr lang="sv-SE" sz="1400" i="1" dirty="0">
                <a:solidFill>
                  <a:srgbClr val="231F20"/>
                </a:solidFill>
                <a:latin typeface="+mj-lt"/>
              </a:rPr>
              <a:t>. Mater.</a:t>
            </a:r>
            <a:r>
              <a:rPr lang="sv-SE" sz="1400" dirty="0">
                <a:solidFill>
                  <a:srgbClr val="231F20"/>
                </a:solidFill>
                <a:latin typeface="+mj-lt"/>
              </a:rPr>
              <a:t>, 2007, 6, </a:t>
            </a:r>
            <a:r>
              <a:rPr lang="sv-SE" sz="1400" dirty="0" smtClean="0">
                <a:solidFill>
                  <a:srgbClr val="231F20"/>
                </a:solidFill>
                <a:latin typeface="+mj-lt"/>
              </a:rPr>
              <a:t>871</a:t>
            </a:r>
            <a:endParaRPr lang="en-US" sz="1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1354" y="1416818"/>
            <a:ext cx="43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Long-range, anisotropic diffusion by hand-to-hand tetrahedral in La</a:t>
            </a:r>
            <a:r>
              <a:rPr lang="en-US" baseline="-25000" dirty="0" smtClean="0"/>
              <a:t>1-x</a:t>
            </a:r>
            <a:r>
              <a:rPr lang="en-US" dirty="0" smtClean="0"/>
              <a:t>Ba</a:t>
            </a:r>
            <a:r>
              <a:rPr lang="en-US" baseline="-25000" dirty="0" smtClean="0"/>
              <a:t>1+x</a:t>
            </a:r>
            <a:r>
              <a:rPr lang="en-US" dirty="0" smtClean="0"/>
              <a:t>GaO</a:t>
            </a:r>
            <a:r>
              <a:rPr lang="en-US" baseline="-25000" dirty="0" smtClean="0"/>
              <a:t>4x/2</a:t>
            </a:r>
            <a:r>
              <a:rPr lang="en-US" dirty="0" smtClean="0"/>
              <a:t> by DFT</a:t>
            </a:r>
            <a:endParaRPr lang="en-US" baseline="-25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022" y="2056710"/>
            <a:ext cx="2674703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972" y="1410379"/>
            <a:ext cx="43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In-plane O diffusion by the vacancy mechanism, with oxygen ion density in red</a:t>
            </a:r>
            <a:endParaRPr lang="en-US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5104564" y="4399223"/>
            <a:ext cx="38686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231F20"/>
                </a:solidFill>
                <a:latin typeface="+mj-lt"/>
              </a:rPr>
              <a:t>A. </a:t>
            </a:r>
            <a:r>
              <a:rPr lang="en-US" sz="1400" dirty="0" err="1" smtClean="0">
                <a:solidFill>
                  <a:srgbClr val="231F20"/>
                </a:solidFill>
                <a:latin typeface="+mj-lt"/>
              </a:rPr>
              <a:t>Chroneos</a:t>
            </a:r>
            <a:r>
              <a:rPr lang="en-US" sz="1400" dirty="0" smtClean="0">
                <a:solidFill>
                  <a:srgbClr val="231F20"/>
                </a:solidFill>
                <a:latin typeface="+mj-lt"/>
              </a:rPr>
              <a:t> et al. </a:t>
            </a:r>
            <a:r>
              <a:rPr lang="en-US" sz="1400" i="1" dirty="0" smtClean="0">
                <a:solidFill>
                  <a:srgbClr val="231F20"/>
                </a:solidFill>
                <a:latin typeface="+mj-lt"/>
              </a:rPr>
              <a:t>J. Mater. Chem.</a:t>
            </a:r>
            <a:r>
              <a:rPr lang="en-US" sz="1400" dirty="0" smtClean="0">
                <a:solidFill>
                  <a:srgbClr val="231F20"/>
                </a:solidFill>
                <a:latin typeface="+mj-lt"/>
              </a:rPr>
              <a:t>, 20:266-270 (2010)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202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Diffusion Coefficients in </a:t>
            </a:r>
            <a:r>
              <a:rPr lang="en-US" dirty="0"/>
              <a:t>Cr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004" y="817275"/>
            <a:ext cx="4572000" cy="3830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75" y="817275"/>
            <a:ext cx="4244586" cy="38313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78922" y="1373851"/>
                <a:ext cx="6707108" cy="23178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b="1" dirty="0" smtClean="0">
                    <a:latin typeface="+mj-lt"/>
                  </a:rPr>
                  <a:t>O diffusivity: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𝟒𝟔</m:t>
                    </m:r>
                  </m:oMath>
                </a14:m>
                <a:r>
                  <a:rPr lang="en-US" b="1" dirty="0" smtClean="0">
                    <a:latin typeface="+mj-lt"/>
                  </a:rPr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𝟖</m:t>
                        </m:r>
                      </m:sup>
                    </m:sSup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𝟎𝟓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1" dirty="0" smtClean="0">
                    <a:latin typeface="+mj-lt"/>
                  </a:rPr>
                  <a:t> (plus doping effects)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b="1" dirty="0" smtClean="0">
                    <a:latin typeface="+mj-lt"/>
                  </a:rPr>
                  <a:t>Cr diffusivity: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𝟗𝟕</m:t>
                    </m:r>
                  </m:oMath>
                </a14:m>
                <a:r>
                  <a:rPr lang="en-US" b="1" dirty="0" smtClean="0">
                    <a:latin typeface="+mj-lt"/>
                  </a:rPr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𝟗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𝟕𝟐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dirty="0" smtClean="0">
                  <a:latin typeface="+mj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b="1" dirty="0" smtClean="0">
                    <a:latin typeface="+mj-lt"/>
                  </a:rPr>
                  <a:t>Fe diffusivity: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𝟖𝟗</m:t>
                    </m:r>
                  </m:oMath>
                </a14:m>
                <a:r>
                  <a:rPr lang="en-US" b="1" dirty="0" smtClean="0">
                    <a:latin typeface="+mj-lt"/>
                  </a:rPr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𝟖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𝟕𝟖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dirty="0" smtClean="0">
                  <a:latin typeface="+mj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b="1" dirty="0" smtClean="0">
                    <a:latin typeface="+mj-lt"/>
                  </a:rPr>
                  <a:t>Ni diffusivity: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𝟕𝟖</m:t>
                    </m:r>
                  </m:oMath>
                </a14:m>
                <a:r>
                  <a:rPr lang="en-US" b="1" dirty="0" smtClean="0">
                    <a:latin typeface="+mj-lt"/>
                  </a:rPr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𝟖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𝟗𝟔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922" y="1373851"/>
                <a:ext cx="6707108" cy="2317814"/>
              </a:xfrm>
              <a:prstGeom prst="rect">
                <a:avLst/>
              </a:prstGeom>
              <a:blipFill rotWithShape="0">
                <a:blip r:embed="rId5"/>
                <a:stretch>
                  <a:fillRect l="-725" b="-2604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41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Effects of Dopant </a:t>
            </a:r>
            <a:r>
              <a:rPr lang="en-US" dirty="0" err="1" smtClean="0"/>
              <a:t>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 slows oxygen diffusion more than Fe for both defects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7361" y="1638693"/>
            <a:ext cx="3633909" cy="3022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2000" y="1541408"/>
                <a:ext cx="3523707" cy="871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At 1800K,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𝐶𝑟</m:t>
                            </m:r>
                          </m:e>
                          <m:sub/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0.33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𝐹𝑒</m:t>
                            </m:r>
                          </m:e>
                          <m:sub/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0.33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𝑁𝑖</m:t>
                            </m:r>
                          </m:e>
                          <m:sub/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0.33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541408"/>
                <a:ext cx="3523707" cy="871008"/>
              </a:xfrm>
              <a:prstGeom prst="rect">
                <a:avLst/>
              </a:prstGeom>
              <a:blipFill rotWithShape="0">
                <a:blip r:embed="rId4"/>
                <a:stretch>
                  <a:fillRect l="-1038" t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9075997"/>
                  </p:ext>
                </p:extLst>
              </p:nvPr>
            </p:nvGraphicFramePr>
            <p:xfrm>
              <a:off x="381000" y="2209800"/>
              <a:ext cx="3942080" cy="229168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75080"/>
                    <a:gridCol w="1371600"/>
                    <a:gridCol w="1295400"/>
                  </a:tblGrid>
                  <a:tr h="10670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Diffusivity at 1800K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Interstitial diffusion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𝒄𝒎</m:t>
                                  </m:r>
                                </m:e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oMath>
                          </a14:m>
                          <a:r>
                            <a:rPr lang="en-US" dirty="0" smtClean="0"/>
                            <a:t>)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Vacancy</a:t>
                          </a:r>
                          <a:r>
                            <a:rPr lang="en-US" baseline="0" dirty="0" smtClean="0"/>
                            <a:t> diffusion</a:t>
                          </a:r>
                          <a:r>
                            <a:rPr lang="en-US" dirty="0" smtClean="0"/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𝒄𝒎</m:t>
                                  </m:r>
                                </m:e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oMath>
                          </a14:m>
                          <a:r>
                            <a:rPr lang="en-US" dirty="0" smtClean="0"/>
                            <a:t>)</a:t>
                          </a:r>
                          <a:endParaRPr lang="en-US" dirty="0"/>
                        </a:p>
                      </a:txBody>
                      <a:tcPr anchor="ctr"/>
                    </a:tc>
                  </a:tr>
                  <a:tr h="6123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𝐅𝐞</m:t>
                                    </m:r>
                                  </m:e>
                                  <m:sup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800" b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5.82∙10</a:t>
                          </a:r>
                          <a:r>
                            <a:rPr lang="en-US" b="1" baseline="30000" dirty="0" smtClean="0"/>
                            <a:t>-11</a:t>
                          </a:r>
                          <a:endParaRPr lang="en-US" b="1" baseline="30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2.29∙10</a:t>
                          </a:r>
                          <a:r>
                            <a:rPr lang="en-US" b="1" baseline="30000" dirty="0" smtClean="0"/>
                            <a:t>-10</a:t>
                          </a:r>
                          <a:endParaRPr lang="en-US" b="1" baseline="30000" dirty="0"/>
                        </a:p>
                      </a:txBody>
                      <a:tcPr anchor="ctr"/>
                    </a:tc>
                  </a:tr>
                  <a:tr h="6123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𝐍𝐢</m:t>
                                    </m:r>
                                  </m:e>
                                  <m:sup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1800" b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2.67∙10</a:t>
                          </a:r>
                          <a:r>
                            <a:rPr lang="en-US" b="1" baseline="30000" dirty="0" smtClean="0"/>
                            <a:t>-10</a:t>
                          </a:r>
                          <a:endParaRPr lang="en-US" b="1" baseline="30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2.32∙10</a:t>
                          </a:r>
                          <a:r>
                            <a:rPr lang="en-US" b="1" baseline="30000" dirty="0" smtClean="0"/>
                            <a:t>-10</a:t>
                          </a:r>
                          <a:endParaRPr lang="en-US" b="1" baseline="30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9075997"/>
                  </p:ext>
                </p:extLst>
              </p:nvPr>
            </p:nvGraphicFramePr>
            <p:xfrm>
              <a:off x="381000" y="2209800"/>
              <a:ext cx="3942080" cy="229168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275080"/>
                    <a:gridCol w="1371600"/>
                    <a:gridCol w="1295400"/>
                  </a:tblGrid>
                  <a:tr h="10670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Diffusivity at 1800K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3778" t="-568" r="-96444" b="-1153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204695" t="-568" r="-1878" b="-115341"/>
                          </a:stretch>
                        </a:blipFill>
                      </a:tcPr>
                    </a:tc>
                  </a:tr>
                  <a:tr h="6123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76" t="-177000" r="-210476" b="-1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5.82∙10</a:t>
                          </a:r>
                          <a:r>
                            <a:rPr lang="en-US" b="1" baseline="30000" dirty="0" smtClean="0"/>
                            <a:t>-11</a:t>
                          </a:r>
                          <a:endParaRPr lang="en-US" b="1" baseline="30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2.29∙10</a:t>
                          </a:r>
                          <a:r>
                            <a:rPr lang="en-US" b="1" baseline="30000" dirty="0" smtClean="0"/>
                            <a:t>-10</a:t>
                          </a:r>
                          <a:endParaRPr lang="en-US" b="1" baseline="30000" dirty="0"/>
                        </a:p>
                      </a:txBody>
                      <a:tcPr anchor="ctr"/>
                    </a:tc>
                  </a:tr>
                  <a:tr h="6123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76" t="-274257" r="-210476" b="-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2.67∙10</a:t>
                          </a:r>
                          <a:r>
                            <a:rPr lang="en-US" b="1" baseline="30000" dirty="0" smtClean="0"/>
                            <a:t>-10</a:t>
                          </a:r>
                          <a:endParaRPr lang="en-US" b="1" baseline="30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2.32∙10</a:t>
                          </a:r>
                          <a:r>
                            <a:rPr lang="en-US" b="1" baseline="30000" dirty="0" smtClean="0"/>
                            <a:t>-10</a:t>
                          </a:r>
                          <a:endParaRPr lang="en-US" b="1" baseline="30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6557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Comparison to Recent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diffusivities studied by MD in 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, different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4303731"/>
            <a:ext cx="57577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+mj-lt"/>
              </a:rPr>
              <a:t>J. </a:t>
            </a:r>
            <a:r>
              <a:rPr lang="en-US" sz="1400" dirty="0" err="1" smtClean="0">
                <a:latin typeface="+mj-lt"/>
              </a:rPr>
              <a:t>Vaari</a:t>
            </a:r>
            <a:r>
              <a:rPr lang="en-US" sz="1400" dirty="0" smtClean="0">
                <a:latin typeface="+mj-lt"/>
              </a:rPr>
              <a:t>. “</a:t>
            </a:r>
            <a:r>
              <a:rPr lang="en-US" sz="1400" dirty="0">
                <a:latin typeface="+mj-lt"/>
              </a:rPr>
              <a:t>Molecular dynamics simulations of vacancy diffusion in chromium(III) oxide, hematite, magnetite and </a:t>
            </a:r>
            <a:r>
              <a:rPr lang="en-US" sz="1400" dirty="0" smtClean="0">
                <a:latin typeface="+mj-lt"/>
              </a:rPr>
              <a:t>chromite.” </a:t>
            </a:r>
            <a:r>
              <a:rPr lang="en-US" sz="1400" i="1" dirty="0" smtClean="0">
                <a:latin typeface="+mj-lt"/>
              </a:rPr>
              <a:t>Solid State Ionics</a:t>
            </a:r>
            <a:r>
              <a:rPr lang="en-US" sz="1400" dirty="0" smtClean="0">
                <a:latin typeface="+mj-lt"/>
              </a:rPr>
              <a:t>, 270:10-15 (2015).</a:t>
            </a:r>
            <a:endParaRPr lang="en-US" sz="1400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88" y="1552185"/>
            <a:ext cx="2937719" cy="2743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095" y="1608877"/>
            <a:ext cx="2980186" cy="27432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6019800" y="1296237"/>
            <a:ext cx="0" cy="34465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8593" y="1335860"/>
            <a:ext cx="3200400" cy="20013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7474" y="2370629"/>
            <a:ext cx="2743200" cy="2298094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590274"/>
              </p:ext>
            </p:extLst>
          </p:nvPr>
        </p:nvGraphicFramePr>
        <p:xfrm>
          <a:off x="6179281" y="3868713"/>
          <a:ext cx="1905000" cy="8000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5800"/>
                <a:gridCol w="1219200"/>
              </a:tblGrid>
              <a:tr h="4017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Path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H</a:t>
                      </a:r>
                      <a:r>
                        <a:rPr lang="en-US" sz="1800" baseline="-25000" dirty="0" err="1" smtClean="0"/>
                        <a:t>m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baseline="0" dirty="0" smtClean="0"/>
                        <a:t>(eV)</a:t>
                      </a:r>
                      <a:endParaRPr lang="en-US" sz="1800" dirty="0" smtClean="0"/>
                    </a:p>
                  </a:txBody>
                  <a:tcPr/>
                </a:tc>
              </a:tr>
              <a:tr h="39830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0.971</a:t>
                      </a:r>
                      <a:endParaRPr lang="en-US" sz="1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823209" y="1738365"/>
            <a:ext cx="1196591" cy="632264"/>
          </a:xfrm>
          <a:prstGeom prst="rect">
            <a:avLst/>
          </a:prstGeom>
          <a:solidFill>
            <a:srgbClr val="000000">
              <a:alpha val="1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0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Check Calculations with Experimental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861738"/>
            <a:ext cx="8686800" cy="373288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Check computed MD 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 data with tracer diffusion experiments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</a:t>
            </a:r>
            <a:r>
              <a:rPr lang="en-US" baseline="-25000" dirty="0" smtClean="0"/>
              <a:t>A</a:t>
            </a:r>
            <a:r>
              <a:rPr lang="en-US" dirty="0" smtClean="0"/>
              <a:t> matches to within experimental error</a:t>
            </a:r>
          </a:p>
          <a:p>
            <a:r>
              <a:rPr lang="en-US" dirty="0" smtClean="0"/>
              <a:t>D</a:t>
            </a:r>
            <a:r>
              <a:rPr lang="en-US" baseline="-25000" dirty="0" smtClean="0"/>
              <a:t>0</a:t>
            </a:r>
            <a:r>
              <a:rPr lang="en-US" dirty="0" smtClean="0"/>
              <a:t> differs by one order of magnitude (pretty good for MD)</a:t>
            </a:r>
          </a:p>
          <a:p>
            <a:r>
              <a:rPr lang="en-US" b="1" dirty="0" smtClean="0"/>
              <a:t>Takeaway message: Our MD appears to be correct!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7538" y="1420233"/>
            <a:ext cx="9144000" cy="11265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15537" y="1916468"/>
            <a:ext cx="2512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A. C. S. </a:t>
            </a:r>
            <a:r>
              <a:rPr lang="en-US" sz="1400" b="1" dirty="0" err="1" smtClean="0">
                <a:latin typeface="+mj-lt"/>
              </a:rPr>
              <a:t>Sabioni</a:t>
            </a:r>
            <a:r>
              <a:rPr lang="en-US" sz="1400" b="1" dirty="0" smtClean="0">
                <a:latin typeface="+mj-lt"/>
              </a:rPr>
              <a:t> et al. </a:t>
            </a:r>
            <a:r>
              <a:rPr lang="en-US" sz="1400" b="1" i="1" dirty="0" smtClean="0"/>
              <a:t>Mat. Sci. Eng. A</a:t>
            </a:r>
            <a:r>
              <a:rPr lang="en-US" sz="1400" b="1" dirty="0" smtClean="0"/>
              <a:t>, 392:254-261 (2005)</a:t>
            </a:r>
            <a:endParaRPr lang="en-US" sz="14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74978" y="2727485"/>
                <a:ext cx="8051243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 smtClean="0"/>
                  <a:t>Our Fe diffusivity: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baseline="-25000" smtClean="0">
                        <a:latin typeface="Cambria Math" panose="02040503050406030204" pitchFamily="18" charset="0"/>
                      </a:rPr>
                      <m:t>𝒃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𝟖𝟗</m:t>
                    </m:r>
                  </m:oMath>
                </a14:m>
                <a:r>
                  <a:rPr lang="en-US" b="1" dirty="0"/>
                  <a:t>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𝟖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𝟐𝟔𝟗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𝒌𝑱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 smtClean="0"/>
                  <a:t>  (1eV/atom = 96.85 kJ/</a:t>
                </a:r>
                <a:r>
                  <a:rPr lang="en-US" dirty="0" err="1" smtClean="0"/>
                  <a:t>mol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78" y="2727485"/>
                <a:ext cx="8051243" cy="380810"/>
              </a:xfrm>
              <a:prstGeom prst="rect">
                <a:avLst/>
              </a:prstGeom>
              <a:blipFill rotWithShape="0">
                <a:blip r:embed="rId4"/>
                <a:stretch>
                  <a:fillRect l="-606" t="-3175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6139543" y="2039400"/>
            <a:ext cx="2833635" cy="2616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8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Justifying Bulk Diffusion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14"/>
          <a:stretch/>
        </p:blipFill>
        <p:spPr>
          <a:xfrm>
            <a:off x="221062" y="845835"/>
            <a:ext cx="3171825" cy="635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163" y="845835"/>
            <a:ext cx="4114800" cy="32564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2262" y="1163413"/>
            <a:ext cx="2105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SIMS data of Fe diffusion through polycrystalline 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46" t="4553"/>
          <a:stretch/>
        </p:blipFill>
        <p:spPr>
          <a:xfrm>
            <a:off x="497287" y="2249262"/>
            <a:ext cx="955786" cy="327369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812237" y="2205668"/>
            <a:ext cx="2305050" cy="719870"/>
          </a:xfrm>
          <a:prstGeom prst="ellipse">
            <a:avLst/>
          </a:prstGeom>
          <a:solidFill>
            <a:srgbClr val="0000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64062" y="1030063"/>
            <a:ext cx="619125" cy="450928"/>
          </a:xfrm>
          <a:prstGeom prst="rect">
            <a:avLst/>
          </a:prstGeom>
          <a:solidFill>
            <a:srgbClr val="000000">
              <a:alpha val="2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78262" y="1363438"/>
            <a:ext cx="594525" cy="842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  <a:endCxn id="10" idx="2"/>
          </p:cNvCxnSpPr>
          <p:nvPr/>
        </p:nvCxnSpPr>
        <p:spPr>
          <a:xfrm>
            <a:off x="1983187" y="1255527"/>
            <a:ext cx="3829050" cy="1310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78637" y="1071510"/>
            <a:ext cx="1362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(Our MD data)</a:t>
            </a:r>
            <a:endParaRPr lang="en-US" sz="1400" b="1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flipH="1" flipV="1">
            <a:off x="3497662" y="1225398"/>
            <a:ext cx="18097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097362" y="2474037"/>
            <a:ext cx="355711" cy="4515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453073" y="2412946"/>
            <a:ext cx="886514" cy="163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02287" y="2396001"/>
            <a:ext cx="191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Grain size (nm)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479956" y="2806277"/>
            <a:ext cx="300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GB width (~1nm)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screen">
            <a:lum bright="-20000" contras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511"/>
          <a:stretch/>
        </p:blipFill>
        <p:spPr>
          <a:xfrm>
            <a:off x="273030" y="3384416"/>
            <a:ext cx="4258514" cy="136316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02287" y="4102239"/>
            <a:ext cx="501687" cy="6453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828462" y="4207658"/>
            <a:ext cx="2512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A. C. S. </a:t>
            </a:r>
            <a:r>
              <a:rPr lang="en-US" sz="1400" b="1" dirty="0" err="1" smtClean="0">
                <a:latin typeface="+mj-lt"/>
              </a:rPr>
              <a:t>Sabioni</a:t>
            </a:r>
            <a:r>
              <a:rPr lang="en-US" sz="1400" b="1" dirty="0" smtClean="0">
                <a:latin typeface="+mj-lt"/>
              </a:rPr>
              <a:t> et al. </a:t>
            </a:r>
            <a:r>
              <a:rPr lang="en-US" sz="1400" b="1" i="1" dirty="0" smtClean="0"/>
              <a:t>Mat. Sci. Eng. A</a:t>
            </a:r>
            <a:r>
              <a:rPr lang="en-US" sz="1400" b="1" dirty="0" smtClean="0"/>
              <a:t>, 392:254-261 (2005)</a:t>
            </a:r>
            <a:endParaRPr lang="en-US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509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Spinel Diffusion Data, for Completeness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950" y="1123950"/>
            <a:ext cx="4133850" cy="3619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Key points:</a:t>
            </a:r>
          </a:p>
          <a:p>
            <a:endParaRPr lang="en-US" sz="1500" dirty="0"/>
          </a:p>
          <a:p>
            <a:r>
              <a:rPr lang="en-US" sz="2000" dirty="0" smtClean="0"/>
              <a:t>Much lower activation energies, similar </a:t>
            </a:r>
            <a:r>
              <a:rPr lang="en-US" sz="2000" dirty="0" err="1" smtClean="0"/>
              <a:t>prefactors</a:t>
            </a:r>
            <a:endParaRPr lang="en-US" sz="2000" dirty="0" smtClean="0"/>
          </a:p>
          <a:p>
            <a:endParaRPr lang="en-US" sz="1400" dirty="0"/>
          </a:p>
          <a:p>
            <a:r>
              <a:rPr lang="en-US" sz="2000" dirty="0" smtClean="0"/>
              <a:t>Far faster diffusion predicted through spinel than Cr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O</a:t>
            </a:r>
            <a:r>
              <a:rPr lang="en-US" sz="2000" baseline="-25000" dirty="0" smtClean="0"/>
              <a:t>3</a:t>
            </a:r>
          </a:p>
          <a:p>
            <a:endParaRPr lang="en-US" sz="1200" dirty="0"/>
          </a:p>
          <a:p>
            <a:r>
              <a:rPr lang="en-US" sz="2000" i="1" dirty="0" smtClean="0"/>
              <a:t>No tracer experiments to scale to! </a:t>
            </a:r>
            <a:r>
              <a:rPr lang="en-US" sz="2000" b="1" i="1" dirty="0" smtClean="0"/>
              <a:t>Major missing piece of data.</a:t>
            </a:r>
            <a:endParaRPr lang="en-US" sz="2000" b="1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4245735"/>
            <a:ext cx="401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Diffusion in </a:t>
            </a:r>
            <a:r>
              <a:rPr lang="en-US" b="1" u="sng" dirty="0" smtClean="0"/>
              <a:t>bulk</a:t>
            </a:r>
            <a:r>
              <a:rPr lang="en-US" b="1" dirty="0" smtClean="0"/>
              <a:t> (</a:t>
            </a:r>
            <a:r>
              <a:rPr lang="en-US" b="1" dirty="0" err="1" smtClean="0"/>
              <a:t>Ni,Fe</a:t>
            </a:r>
            <a:r>
              <a:rPr lang="en-US" b="1" dirty="0" smtClean="0"/>
              <a:t>)Cr</a:t>
            </a:r>
            <a:r>
              <a:rPr lang="en-US" b="1" baseline="-25000" dirty="0" smtClean="0"/>
              <a:t>2</a:t>
            </a:r>
            <a:r>
              <a:rPr lang="en-US" b="1" dirty="0" smtClean="0"/>
              <a:t>O</a:t>
            </a:r>
            <a:r>
              <a:rPr lang="en-US" b="1" baseline="-25000" dirty="0" smtClean="0"/>
              <a:t>4</a:t>
            </a:r>
            <a:endParaRPr lang="en-US" b="1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1051725" y="1884176"/>
            <a:ext cx="401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Diffusion in </a:t>
            </a:r>
            <a:r>
              <a:rPr lang="en-US" b="1" u="sng" dirty="0" smtClean="0"/>
              <a:t>bulk</a:t>
            </a:r>
            <a:r>
              <a:rPr lang="en-US" b="1" dirty="0" smtClean="0"/>
              <a:t> Cr</a:t>
            </a:r>
            <a:r>
              <a:rPr lang="en-US" b="1" baseline="-25000" dirty="0" smtClean="0"/>
              <a:t>2</a:t>
            </a:r>
            <a:r>
              <a:rPr lang="en-US" b="1" dirty="0" smtClean="0"/>
              <a:t>O</a:t>
            </a:r>
            <a:r>
              <a:rPr lang="en-US" b="1" baseline="-25000" dirty="0" smtClean="0"/>
              <a:t>3</a:t>
            </a:r>
            <a:endParaRPr lang="en-US" b="1" baseline="-25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75" y="765334"/>
            <a:ext cx="4572000" cy="11725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75" y="3327085"/>
            <a:ext cx="4572000" cy="97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9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672650" y="777725"/>
            <a:ext cx="7798700" cy="419449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Reactor fouling deposits: Causes operational problems like: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Crud? Why Does It Matter?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41216" y="1280458"/>
            <a:ext cx="3626787" cy="3259188"/>
            <a:chOff x="5837488" y="1381624"/>
            <a:chExt cx="2623993" cy="4661424"/>
          </a:xfrm>
        </p:grpSpPr>
        <p:sp>
          <p:nvSpPr>
            <p:cNvPr id="7" name="TextBox 2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837488" y="1411369"/>
              <a:ext cx="2623993" cy="463167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miter lim="800000"/>
              <a:headEnd/>
              <a:tailEnd/>
            </a:ln>
            <a:effectLst/>
            <a:extLst/>
          </p:spPr>
          <p:txBody>
            <a:bodyPr vert="horz" wrap="square" lIns="146908" tIns="146908" rIns="146908" bIns="146908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002960"/>
                </a:buClr>
              </a:pPr>
              <a:endParaRPr lang="en-US" sz="2000" b="1" dirty="0">
                <a:latin typeface="+mj-lt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6709598" y="2420972"/>
              <a:ext cx="924204" cy="2590800"/>
            </a:xfrm>
            <a:custGeom>
              <a:avLst/>
              <a:gdLst>
                <a:gd name="connsiteX0" fmla="*/ 0 w 924204"/>
                <a:gd name="connsiteY0" fmla="*/ 0 h 2675106"/>
                <a:gd name="connsiteX1" fmla="*/ 924128 w 924204"/>
                <a:gd name="connsiteY1" fmla="*/ 1517515 h 2675106"/>
                <a:gd name="connsiteX2" fmla="*/ 48638 w 924204"/>
                <a:gd name="connsiteY2" fmla="*/ 2675106 h 2675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4204" h="2675106">
                  <a:moveTo>
                    <a:pt x="0" y="0"/>
                  </a:moveTo>
                  <a:cubicBezTo>
                    <a:pt x="458011" y="535832"/>
                    <a:pt x="916022" y="1071664"/>
                    <a:pt x="924128" y="1517515"/>
                  </a:cubicBezTo>
                  <a:cubicBezTo>
                    <a:pt x="932234" y="1963366"/>
                    <a:pt x="291829" y="2464340"/>
                    <a:pt x="48638" y="267510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490802" y="5011772"/>
              <a:ext cx="13716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490802" y="2344772"/>
              <a:ext cx="0" cy="2667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277432" y="5011772"/>
              <a:ext cx="133654" cy="309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11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66100" y="5011772"/>
              <a:ext cx="133654" cy="309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110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3" name="Picture 15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71691" y="2420972"/>
              <a:ext cx="457200" cy="259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862402" y="4894342"/>
              <a:ext cx="439788" cy="309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tx1"/>
                  </a:solidFill>
                  <a:latin typeface="+mj-lt"/>
                </a:rPr>
                <a:t>Power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83233" y="1921446"/>
              <a:ext cx="451386" cy="5093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  <a:latin typeface="+mj-lt"/>
                </a:rPr>
                <a:t>Core</a:t>
              </a:r>
              <a:br>
                <a:rPr lang="en-US" sz="1100" b="1" dirty="0" smtClean="0">
                  <a:solidFill>
                    <a:schemeClr val="tx1"/>
                  </a:solidFill>
                  <a:latin typeface="+mj-lt"/>
                </a:rPr>
              </a:br>
              <a:r>
                <a:rPr lang="en-US" sz="1100" b="1" dirty="0" smtClean="0">
                  <a:solidFill>
                    <a:schemeClr val="tx1"/>
                  </a:solidFill>
                  <a:latin typeface="+mj-lt"/>
                </a:rPr>
                <a:t>Height</a:t>
              </a:r>
              <a:endParaRPr lang="en-US" sz="11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37488" y="1381624"/>
              <a:ext cx="2623993" cy="436557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chemeClr val="tx1"/>
                  </a:solidFill>
                  <a:latin typeface="+mj-lt"/>
                </a:rPr>
                <a:t>Axial downward power shift</a:t>
              </a:r>
              <a:endParaRPr lang="en-US" sz="1800" b="1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9220" y="5291196"/>
              <a:ext cx="1142057" cy="145902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5971691" y="4967555"/>
              <a:ext cx="982564" cy="30922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chemeClr val="tx1"/>
                  </a:solidFill>
                  <a:latin typeface="+mj-lt"/>
                </a:rPr>
                <a:t>BO</a:t>
              </a:r>
              <a:r>
                <a:rPr lang="en-US" sz="1100" baseline="-25000" dirty="0" smtClean="0">
                  <a:solidFill>
                    <a:schemeClr val="tx1"/>
                  </a:solidFill>
                  <a:latin typeface="+mj-lt"/>
                </a:rPr>
                <a:t>3</a:t>
              </a:r>
              <a:r>
                <a:rPr lang="en-US" sz="1100" dirty="0" smtClean="0">
                  <a:solidFill>
                    <a:schemeClr val="tx1"/>
                  </a:solidFill>
                  <a:latin typeface="+mj-lt"/>
                </a:rPr>
                <a:t> Concentration</a:t>
              </a:r>
              <a:endParaRPr lang="en-US" sz="11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2666880" y="1749674"/>
            <a:ext cx="1787764" cy="462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817" tIns="45909" rIns="91817" bIns="45909"/>
          <a:lstStyle>
            <a:lvl1pPr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1pPr>
            <a:lvl2pPr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2pPr>
            <a:lvl3pPr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3pPr>
            <a:lvl4pPr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4pPr>
            <a:lvl5pPr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9pPr>
          </a:lstStyle>
          <a:p>
            <a:pPr defTabSz="466431" eaLnBrk="0" hangingPunct="0">
              <a:buClr>
                <a:srgbClr val="000000"/>
              </a:buClr>
              <a:buSzPct val="100000"/>
              <a:tabLst>
                <a:tab pos="0" algn="l"/>
                <a:tab pos="184629" algn="l"/>
                <a:tab pos="370879" algn="l"/>
                <a:tab pos="557127" algn="l"/>
                <a:tab pos="743376" algn="l"/>
                <a:tab pos="929625" algn="l"/>
                <a:tab pos="1115874" algn="l"/>
                <a:tab pos="1302122" algn="l"/>
                <a:tab pos="1488371" algn="l"/>
                <a:tab pos="1674619" algn="l"/>
                <a:tab pos="1860869" algn="l"/>
                <a:tab pos="2047117" algn="l"/>
                <a:tab pos="2233366" algn="l"/>
                <a:tab pos="2419615" algn="l"/>
                <a:tab pos="2605864" algn="l"/>
                <a:tab pos="2792112" algn="l"/>
                <a:tab pos="2978361" algn="l"/>
                <a:tab pos="3164609" algn="l"/>
                <a:tab pos="3350859" algn="l"/>
                <a:tab pos="3537107" algn="l"/>
                <a:tab pos="3723356" algn="l"/>
              </a:tabLst>
              <a:defRPr/>
            </a:pPr>
            <a:r>
              <a:rPr lang="en-US" altLang="en-US" sz="1800" kern="0" dirty="0" smtClean="0">
                <a:solidFill>
                  <a:schemeClr val="tx1"/>
                </a:solidFill>
                <a:latin typeface="+mj-lt"/>
              </a:rPr>
              <a:t>Crud </a:t>
            </a:r>
            <a:r>
              <a:rPr lang="en-US" altLang="en-US" sz="1800" kern="0" dirty="0">
                <a:solidFill>
                  <a:schemeClr val="tx1"/>
                </a:solidFill>
                <a:latin typeface="+mj-lt"/>
              </a:rPr>
              <a:t>induced power shift</a:t>
            </a:r>
          </a:p>
        </p:txBody>
      </p:sp>
      <p:cxnSp>
        <p:nvCxnSpPr>
          <p:cNvPr id="20" name="AutoShape 12"/>
          <p:cNvCxnSpPr>
            <a:cxnSpLocks noChangeShapeType="1"/>
          </p:cNvCxnSpPr>
          <p:nvPr/>
        </p:nvCxnSpPr>
        <p:spPr bwMode="auto">
          <a:xfrm flipH="1">
            <a:off x="3244799" y="2350625"/>
            <a:ext cx="76759" cy="536664"/>
          </a:xfrm>
          <a:prstGeom prst="straightConnector1">
            <a:avLst/>
          </a:prstGeom>
          <a:noFill/>
          <a:ln w="3816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1" name="Group 20"/>
          <p:cNvGrpSpPr/>
          <p:nvPr/>
        </p:nvGrpSpPr>
        <p:grpSpPr>
          <a:xfrm>
            <a:off x="4711032" y="1280458"/>
            <a:ext cx="3626787" cy="3259187"/>
            <a:chOff x="4711032" y="2057400"/>
            <a:chExt cx="3626787" cy="3943617"/>
          </a:xfrm>
        </p:grpSpPr>
        <p:sp>
          <p:nvSpPr>
            <p:cNvPr id="22" name="TextBox 21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711032" y="2057400"/>
              <a:ext cx="3626787" cy="39436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46908" tIns="146908" rIns="146908" bIns="146908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002960"/>
                </a:buClr>
              </a:pPr>
              <a:endParaRPr lang="en-US" sz="2000" b="1" dirty="0">
                <a:latin typeface="+mj-lt"/>
              </a:endParaRPr>
            </a:p>
          </p:txBody>
        </p:sp>
        <p:sp>
          <p:nvSpPr>
            <p:cNvPr id="23" name="Text Box 7"/>
            <p:cNvSpPr txBox="1">
              <a:spLocks noChangeArrowheads="1"/>
            </p:cNvSpPr>
            <p:nvPr/>
          </p:nvSpPr>
          <p:spPr bwMode="auto">
            <a:xfrm>
              <a:off x="5419869" y="2565762"/>
              <a:ext cx="2123113" cy="461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817" tIns="45909" rIns="91817" bIns="45909"/>
            <a:lstStyle>
              <a:lvl1pPr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1pPr>
              <a:lvl2pPr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2pPr>
              <a:lvl3pPr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3pPr>
              <a:lvl4pPr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4pPr>
              <a:lvl5pPr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9pPr>
            </a:lstStyle>
            <a:p>
              <a:pPr defTabSz="466431" eaLnBrk="0" hangingPunct="0">
                <a:buClr>
                  <a:srgbClr val="000000"/>
                </a:buClr>
                <a:buSzPct val="100000"/>
                <a:tabLst>
                  <a:tab pos="0" algn="l"/>
                  <a:tab pos="184629" algn="l"/>
                  <a:tab pos="370879" algn="l"/>
                  <a:tab pos="557127" algn="l"/>
                  <a:tab pos="743376" algn="l"/>
                  <a:tab pos="929625" algn="l"/>
                  <a:tab pos="1115874" algn="l"/>
                  <a:tab pos="1302122" algn="l"/>
                  <a:tab pos="1488371" algn="l"/>
                  <a:tab pos="1674619" algn="l"/>
                  <a:tab pos="1860869" algn="l"/>
                  <a:tab pos="2047117" algn="l"/>
                  <a:tab pos="2233366" algn="l"/>
                  <a:tab pos="2419615" algn="l"/>
                  <a:tab pos="2605864" algn="l"/>
                  <a:tab pos="2792112" algn="l"/>
                  <a:tab pos="2978361" algn="l"/>
                  <a:tab pos="3164609" algn="l"/>
                  <a:tab pos="3350859" algn="l"/>
                  <a:tab pos="3537107" algn="l"/>
                  <a:tab pos="3723356" algn="l"/>
                </a:tabLst>
                <a:defRPr/>
              </a:pPr>
              <a:r>
                <a:rPr lang="en-US" altLang="en-US" sz="1800" kern="0" dirty="0" smtClean="0">
                  <a:solidFill>
                    <a:schemeClr val="tx1"/>
                  </a:solidFill>
                  <a:latin typeface="+mj-lt"/>
                </a:rPr>
                <a:t>“Leaker” fuel failures</a:t>
              </a:r>
              <a:endParaRPr lang="en-US" altLang="en-US" sz="1800" kern="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24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453" y="3319306"/>
              <a:ext cx="2971800" cy="2225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25" name="AutoShape 11"/>
            <p:cNvCxnSpPr>
              <a:cxnSpLocks noChangeShapeType="1"/>
            </p:cNvCxnSpPr>
            <p:nvPr/>
          </p:nvCxnSpPr>
          <p:spPr bwMode="auto">
            <a:xfrm>
              <a:off x="6481426" y="3006026"/>
              <a:ext cx="376574" cy="1128319"/>
            </a:xfrm>
            <a:prstGeom prst="straightConnector1">
              <a:avLst/>
            </a:prstGeom>
            <a:noFill/>
            <a:ln w="38160">
              <a:solidFill>
                <a:schemeClr val="accent5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6" name="TextBox 25"/>
            <p:cNvSpPr txBox="1"/>
            <p:nvPr/>
          </p:nvSpPr>
          <p:spPr>
            <a:xfrm>
              <a:off x="4711032" y="2061559"/>
              <a:ext cx="3626787" cy="40965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  <a:latin typeface="+mj-lt"/>
                </a:rPr>
                <a:t>Crud-induced localized corrosion</a:t>
              </a:r>
            </a:p>
          </p:txBody>
        </p:sp>
      </p:grpSp>
      <p:cxnSp>
        <p:nvCxnSpPr>
          <p:cNvPr id="27" name="Straight Connector 26"/>
          <p:cNvCxnSpPr/>
          <p:nvPr/>
        </p:nvCxnSpPr>
        <p:spPr bwMode="auto">
          <a:xfrm>
            <a:off x="1644203" y="2843243"/>
            <a:ext cx="2318197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711032" y="4256261"/>
            <a:ext cx="36267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u="sng" dirty="0" smtClean="0">
                <a:solidFill>
                  <a:schemeClr val="tx1"/>
                </a:solidFill>
              </a:rPr>
              <a:t>Image:</a:t>
            </a:r>
            <a:r>
              <a:rPr lang="en-US" sz="1100" b="1" dirty="0" smtClean="0">
                <a:solidFill>
                  <a:schemeClr val="tx1"/>
                </a:solidFill>
              </a:rPr>
              <a:t> D. Wells. EPRI Summer P-TAC Meeting (2013)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1215" y="4122495"/>
            <a:ext cx="36267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u="sng" dirty="0" smtClean="0">
                <a:solidFill>
                  <a:schemeClr val="tx1"/>
                </a:solidFill>
              </a:rPr>
              <a:t>Image:</a:t>
            </a:r>
            <a:r>
              <a:rPr lang="en-US" sz="1100" b="1" dirty="0" smtClean="0">
                <a:solidFill>
                  <a:schemeClr val="tx1"/>
                </a:solidFill>
              </a:rPr>
              <a:t> </a:t>
            </a:r>
            <a:r>
              <a:rPr lang="en-US" sz="1100" b="1" dirty="0">
                <a:solidFill>
                  <a:schemeClr val="tx1"/>
                </a:solidFill>
              </a:rPr>
              <a:t>D. Gaston et al. </a:t>
            </a:r>
            <a:r>
              <a:rPr lang="en-US" sz="1100" b="1" i="1" dirty="0">
                <a:solidFill>
                  <a:schemeClr val="tx1"/>
                </a:solidFill>
              </a:rPr>
              <a:t>Ann. </a:t>
            </a:r>
            <a:r>
              <a:rPr lang="en-US" sz="1100" b="1" i="1" dirty="0" err="1">
                <a:solidFill>
                  <a:schemeClr val="tx1"/>
                </a:solidFill>
              </a:rPr>
              <a:t>Nucl</a:t>
            </a:r>
            <a:r>
              <a:rPr lang="en-US" sz="1100" b="1" i="1" dirty="0">
                <a:solidFill>
                  <a:schemeClr val="tx1"/>
                </a:solidFill>
              </a:rPr>
              <a:t>. </a:t>
            </a:r>
            <a:r>
              <a:rPr lang="en-US" sz="1100" b="1" i="1" dirty="0" err="1">
                <a:solidFill>
                  <a:schemeClr val="tx1"/>
                </a:solidFill>
              </a:rPr>
              <a:t>Ener</a:t>
            </a:r>
            <a:r>
              <a:rPr lang="en-US" sz="1100" b="1" i="1" dirty="0">
                <a:solidFill>
                  <a:schemeClr val="tx1"/>
                </a:solidFill>
              </a:rPr>
              <a:t>.</a:t>
            </a:r>
            <a:r>
              <a:rPr lang="en-US" sz="1100" b="1" dirty="0">
                <a:solidFill>
                  <a:schemeClr val="tx1"/>
                </a:solidFill>
              </a:rPr>
              <a:t>, </a:t>
            </a:r>
            <a:r>
              <a:rPr lang="en-US" sz="1100" b="1" dirty="0" err="1">
                <a:solidFill>
                  <a:schemeClr val="tx1"/>
                </a:solidFill>
              </a:rPr>
              <a:t>doi</a:t>
            </a:r>
            <a:r>
              <a:rPr lang="en-US" sz="1100" b="1" dirty="0">
                <a:solidFill>
                  <a:schemeClr val="tx1"/>
                </a:solidFill>
              </a:rPr>
              <a:t>: 10.1016/j.anucene.2014.09.060 (2014)</a:t>
            </a:r>
          </a:p>
        </p:txBody>
      </p:sp>
    </p:spTree>
    <p:extLst>
      <p:ext uri="{BB962C8B-B14F-4D97-AF65-F5344CB8AC3E}">
        <p14:creationId xmlns:p14="http://schemas.microsoft.com/office/powerpoint/2010/main" val="364773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3586422" y="2628900"/>
            <a:ext cx="1423728" cy="8777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Feed </a:t>
            </a:r>
            <a:r>
              <a:rPr lang="en-US" dirty="0" err="1" smtClean="0"/>
              <a:t>Microscale</a:t>
            </a:r>
            <a:r>
              <a:rPr lang="en-US" dirty="0" smtClean="0"/>
              <a:t> into Engineering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Microscale</a:t>
            </a:r>
            <a:r>
              <a:rPr lang="en-US" dirty="0" smtClean="0"/>
              <a:t> model computes </a:t>
            </a:r>
            <a:r>
              <a:rPr lang="en-US" dirty="0" err="1" smtClean="0"/>
              <a:t>Fickian</a:t>
            </a:r>
            <a:r>
              <a:rPr lang="en-US" dirty="0" smtClean="0"/>
              <a:t> flux, feeds areal release rate up to engineering scale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3963" y="2319075"/>
            <a:ext cx="2057609" cy="19716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1575">
                <a:schemeClr val="bg1">
                  <a:lumMod val="75000"/>
                </a:schemeClr>
              </a:gs>
              <a:gs pos="15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A600, A690, SS304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3963" y="4290750"/>
            <a:ext cx="2057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Metal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881572" y="4290750"/>
            <a:ext cx="704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Oxide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235191" y="1306878"/>
            <a:ext cx="3213334" cy="340808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823963" y="4290750"/>
            <a:ext cx="33159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23963" y="2080008"/>
            <a:ext cx="0" cy="2210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23963" y="2743200"/>
            <a:ext cx="2057609" cy="602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2881572" y="2319075"/>
            <a:ext cx="704850" cy="1971675"/>
            <a:chOff x="2881572" y="2319075"/>
            <a:chExt cx="704850" cy="1971675"/>
          </a:xfrm>
        </p:grpSpPr>
        <p:sp>
          <p:nvSpPr>
            <p:cNvPr id="7" name="Rectangle 6"/>
            <p:cNvSpPr/>
            <p:nvPr/>
          </p:nvSpPr>
          <p:spPr>
            <a:xfrm>
              <a:off x="2881572" y="2319075"/>
              <a:ext cx="704850" cy="1971675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0"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881572" y="2803490"/>
              <a:ext cx="704850" cy="14872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 flipH="1">
            <a:off x="3586422" y="3406391"/>
            <a:ext cx="463064" cy="763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743010" y="2803490"/>
                <a:ext cx="1107546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010" y="2803490"/>
                <a:ext cx="1107546" cy="5241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flipV="1">
            <a:off x="572756" y="2743200"/>
            <a:ext cx="251207" cy="706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0970" y="1738204"/>
                <a:ext cx="20015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𝐶𝑜𝑛𝑐𝑒𝑛𝑡𝑟𝑎𝑡𝑖𝑜𝑛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" y="1738204"/>
                <a:ext cx="200151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28" t="-2174" r="-364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198815" y="4152250"/>
                <a:ext cx="188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815" y="4152250"/>
                <a:ext cx="18812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6129" r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30755" y="3456634"/>
                <a:ext cx="1185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𝑚𝑒𝑡𝑎𝑙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55" y="3456634"/>
                <a:ext cx="1185003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590" r="-102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>
            <a:stCxn id="28" idx="6"/>
          </p:cNvCxnSpPr>
          <p:nvPr/>
        </p:nvCxnSpPr>
        <p:spPr>
          <a:xfrm>
            <a:off x="5010150" y="3067777"/>
            <a:ext cx="476250" cy="12229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8" idx="6"/>
          </p:cNvCxnSpPr>
          <p:nvPr/>
        </p:nvCxnSpPr>
        <p:spPr>
          <a:xfrm>
            <a:off x="5010150" y="3067777"/>
            <a:ext cx="476250" cy="123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6"/>
          </p:cNvCxnSpPr>
          <p:nvPr/>
        </p:nvCxnSpPr>
        <p:spPr>
          <a:xfrm flipV="1">
            <a:off x="5010150" y="2319075"/>
            <a:ext cx="476250" cy="748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8" idx="6"/>
          </p:cNvCxnSpPr>
          <p:nvPr/>
        </p:nvCxnSpPr>
        <p:spPr>
          <a:xfrm flipV="1">
            <a:off x="5010150" y="1895475"/>
            <a:ext cx="476250" cy="11723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8" idx="6"/>
          </p:cNvCxnSpPr>
          <p:nvPr/>
        </p:nvCxnSpPr>
        <p:spPr>
          <a:xfrm flipV="1">
            <a:off x="5010150" y="1895475"/>
            <a:ext cx="809625" cy="11723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8" idx="6"/>
          </p:cNvCxnSpPr>
          <p:nvPr/>
        </p:nvCxnSpPr>
        <p:spPr>
          <a:xfrm flipV="1">
            <a:off x="5010150" y="2319075"/>
            <a:ext cx="809625" cy="748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8" idx="6"/>
          </p:cNvCxnSpPr>
          <p:nvPr/>
        </p:nvCxnSpPr>
        <p:spPr>
          <a:xfrm>
            <a:off x="5010150" y="3067777"/>
            <a:ext cx="8096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8" idx="6"/>
          </p:cNvCxnSpPr>
          <p:nvPr/>
        </p:nvCxnSpPr>
        <p:spPr>
          <a:xfrm flipV="1">
            <a:off x="5010150" y="2952750"/>
            <a:ext cx="1438275" cy="115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076825" y="3067777"/>
            <a:ext cx="3371700" cy="7612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6"/>
          </p:cNvCxnSpPr>
          <p:nvPr/>
        </p:nvCxnSpPr>
        <p:spPr>
          <a:xfrm>
            <a:off x="5010150" y="3067777"/>
            <a:ext cx="2514600" cy="13614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8" idx="6"/>
          </p:cNvCxnSpPr>
          <p:nvPr/>
        </p:nvCxnSpPr>
        <p:spPr>
          <a:xfrm>
            <a:off x="5010150" y="3067777"/>
            <a:ext cx="1114425" cy="15268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7" idx="0"/>
          </p:cNvCxnSpPr>
          <p:nvPr/>
        </p:nvCxnSpPr>
        <p:spPr>
          <a:xfrm flipH="1">
            <a:off x="3233997" y="2080008"/>
            <a:ext cx="214053" cy="239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418508" y="1738204"/>
            <a:ext cx="2658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Prescribed thickness vs. time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7659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075" y="59860"/>
            <a:ext cx="9159075" cy="5695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Microscale</a:t>
            </a:r>
            <a:r>
              <a:rPr lang="en-US" dirty="0" smtClean="0"/>
              <a:t> Model Assumptions: Oxide Thickness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44026" y="865911"/>
            <a:ext cx="8877300" cy="3732885"/>
          </a:xfrm>
        </p:spPr>
        <p:txBody>
          <a:bodyPr/>
          <a:lstStyle/>
          <a:p>
            <a:r>
              <a:rPr lang="en-US" dirty="0" smtClean="0"/>
              <a:t>Used experimental data from oxidation of A600, A690, 304SS at PWR conditions (units removed for proprietary concerns)</a:t>
            </a:r>
          </a:p>
          <a:p>
            <a:pPr lvl="1"/>
            <a:r>
              <a:rPr lang="en-US" dirty="0" smtClean="0"/>
              <a:t>325-350C, 1200ppm H</a:t>
            </a:r>
            <a:r>
              <a:rPr lang="en-US" baseline="-25000" dirty="0" smtClean="0"/>
              <a:t>3</a:t>
            </a:r>
            <a:r>
              <a:rPr lang="en-US" dirty="0" smtClean="0"/>
              <a:t>BO</a:t>
            </a:r>
            <a:r>
              <a:rPr lang="en-US" baseline="-25000" dirty="0" smtClean="0"/>
              <a:t>3</a:t>
            </a:r>
            <a:r>
              <a:rPr lang="en-US" dirty="0" smtClean="0"/>
              <a:t>, 2ppm </a:t>
            </a:r>
            <a:r>
              <a:rPr lang="en-US" dirty="0" err="1" smtClean="0"/>
              <a:t>LiOH</a:t>
            </a:r>
            <a:r>
              <a:rPr lang="en-US" dirty="0" smtClean="0"/>
              <a:t>, pH ~ 7.2, 25-30 cc/kg H</a:t>
            </a:r>
            <a:r>
              <a:rPr lang="en-US" baseline="-25000" dirty="0" smtClean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5074" y="4264452"/>
            <a:ext cx="642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+mj-lt"/>
              </a:rPr>
              <a:t>Program on Technology Innovation: Review of Oxidation and Surface Film Formation Studies</a:t>
            </a:r>
          </a:p>
          <a:p>
            <a:r>
              <a:rPr lang="en-US" sz="1400" i="1" dirty="0">
                <a:latin typeface="+mj-lt"/>
              </a:rPr>
              <a:t>on Austenitic Alloys in Light Water Reactor Coolants. </a:t>
            </a:r>
            <a:r>
              <a:rPr lang="en-US" sz="1400" dirty="0">
                <a:latin typeface="+mj-lt"/>
              </a:rPr>
              <a:t>EPRI, Palo Alto, CA: 2015. </a:t>
            </a:r>
            <a:r>
              <a:rPr lang="en-US" sz="1400" dirty="0" smtClean="0">
                <a:latin typeface="+mj-lt"/>
              </a:rPr>
              <a:t>3002005478</a:t>
            </a:r>
            <a:endParaRPr lang="en-US" sz="1400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3407538"/>
            <a:ext cx="64579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L. </a:t>
            </a:r>
            <a:r>
              <a:rPr lang="en-US" sz="1400" dirty="0" err="1">
                <a:latin typeface="+mj-lt"/>
              </a:rPr>
              <a:t>Guinard</a:t>
            </a:r>
            <a:r>
              <a:rPr lang="en-US" sz="1400" dirty="0">
                <a:latin typeface="+mj-lt"/>
              </a:rPr>
              <a:t>, C. </a:t>
            </a:r>
            <a:r>
              <a:rPr lang="en-US" sz="1400" dirty="0" err="1">
                <a:latin typeface="+mj-lt"/>
              </a:rPr>
              <a:t>Gabet</a:t>
            </a:r>
            <a:r>
              <a:rPr lang="en-US" sz="1400" dirty="0">
                <a:latin typeface="+mj-lt"/>
              </a:rPr>
              <a:t>, T. </a:t>
            </a:r>
            <a:r>
              <a:rPr lang="en-US" sz="1400" dirty="0" err="1">
                <a:latin typeface="+mj-lt"/>
              </a:rPr>
              <a:t>Czerwiec</a:t>
            </a:r>
            <a:r>
              <a:rPr lang="en-US" sz="1400" dirty="0">
                <a:latin typeface="+mj-lt"/>
              </a:rPr>
              <a:t>, E. </a:t>
            </a:r>
            <a:r>
              <a:rPr lang="en-US" sz="1400" dirty="0" err="1">
                <a:latin typeface="+mj-lt"/>
              </a:rPr>
              <a:t>Riquelme</a:t>
            </a:r>
            <a:r>
              <a:rPr lang="en-US" sz="1400" dirty="0">
                <a:latin typeface="+mj-lt"/>
              </a:rPr>
              <a:t>, and O. </a:t>
            </a:r>
            <a:r>
              <a:rPr lang="en-US" sz="1400" dirty="0" err="1">
                <a:latin typeface="+mj-lt"/>
              </a:rPr>
              <a:t>Kerrec</a:t>
            </a:r>
            <a:r>
              <a:rPr lang="en-US" sz="1400" dirty="0">
                <a:latin typeface="+mj-lt"/>
              </a:rPr>
              <a:t>, “Effect of </a:t>
            </a:r>
            <a:r>
              <a:rPr lang="en-US" sz="1400" dirty="0" smtClean="0">
                <a:latin typeface="+mj-lt"/>
              </a:rPr>
              <a:t>surface passivation </a:t>
            </a:r>
            <a:r>
              <a:rPr lang="en-US" sz="1400" dirty="0">
                <a:latin typeface="+mj-lt"/>
              </a:rPr>
              <a:t>of Inconel 690 on oxidation in primary circuit conditions,” presented at the</a:t>
            </a:r>
          </a:p>
          <a:p>
            <a:r>
              <a:rPr lang="en-US" sz="1400" dirty="0">
                <a:latin typeface="+mj-lt"/>
              </a:rPr>
              <a:t>Water Chemistry of Nuclear Reactor Systems 8, BNES, vol. 1, p. 67, 2000.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15075" y="2432373"/>
            <a:ext cx="56824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A. </a:t>
            </a:r>
            <a:r>
              <a:rPr lang="en-US" sz="1400" dirty="0" err="1">
                <a:latin typeface="+mj-lt"/>
              </a:rPr>
              <a:t>Machet</a:t>
            </a:r>
            <a:r>
              <a:rPr lang="en-US" sz="1400" dirty="0">
                <a:latin typeface="+mj-lt"/>
              </a:rPr>
              <a:t>, A. </a:t>
            </a:r>
            <a:r>
              <a:rPr lang="en-US" sz="1400" dirty="0" err="1">
                <a:latin typeface="+mj-lt"/>
              </a:rPr>
              <a:t>Galtayries</a:t>
            </a:r>
            <a:r>
              <a:rPr lang="en-US" sz="1400" dirty="0">
                <a:latin typeface="+mj-lt"/>
              </a:rPr>
              <a:t>, S. </a:t>
            </a:r>
            <a:r>
              <a:rPr lang="en-US" sz="1400" dirty="0" err="1">
                <a:latin typeface="+mj-lt"/>
              </a:rPr>
              <a:t>Zanna</a:t>
            </a:r>
            <a:r>
              <a:rPr lang="en-US" sz="1400" dirty="0">
                <a:latin typeface="+mj-lt"/>
              </a:rPr>
              <a:t>, P. </a:t>
            </a:r>
            <a:r>
              <a:rPr lang="en-US" sz="1400" dirty="0" err="1">
                <a:latin typeface="+mj-lt"/>
              </a:rPr>
              <a:t>Jolivet</a:t>
            </a:r>
            <a:r>
              <a:rPr lang="en-US" sz="1400" dirty="0">
                <a:latin typeface="+mj-lt"/>
              </a:rPr>
              <a:t>, M. Foucault, P. </a:t>
            </a:r>
            <a:r>
              <a:rPr lang="en-US" sz="1400" dirty="0" err="1">
                <a:latin typeface="+mj-lt"/>
              </a:rPr>
              <a:t>Combrade</a:t>
            </a:r>
            <a:r>
              <a:rPr lang="en-US" sz="1400" dirty="0">
                <a:latin typeface="+mj-lt"/>
              </a:rPr>
              <a:t>, P. Scott, </a:t>
            </a:r>
            <a:r>
              <a:rPr lang="en-US" sz="1400" dirty="0" smtClean="0">
                <a:latin typeface="+mj-lt"/>
              </a:rPr>
              <a:t>and P</a:t>
            </a:r>
            <a:r>
              <a:rPr lang="en-US" sz="1400" dirty="0">
                <a:latin typeface="+mj-lt"/>
              </a:rPr>
              <a:t>. Marcus, “Kinetics of passivation of a nickel-base alloy in high temperature water</a:t>
            </a:r>
            <a:r>
              <a:rPr lang="en-US" sz="1400" dirty="0" smtClean="0">
                <a:latin typeface="+mj-lt"/>
              </a:rPr>
              <a:t>,” presented </a:t>
            </a:r>
            <a:r>
              <a:rPr lang="en-US" sz="1400" dirty="0">
                <a:latin typeface="+mj-lt"/>
              </a:rPr>
              <a:t>at the EUROCORR 2004, Nice (France), 2004.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526" b="15190"/>
          <a:stretch/>
        </p:blipFill>
        <p:spPr>
          <a:xfrm>
            <a:off x="6848475" y="2035938"/>
            <a:ext cx="1905231" cy="23265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34200" y="436245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5866408" y="305096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Thickness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6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Compute local metal release rate at every location &amp; time step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Diffusivities, oxide thicknesses are functions of space &amp; time</a:t>
            </a:r>
          </a:p>
          <a:p>
            <a:pPr lvl="1"/>
            <a:r>
              <a:rPr lang="en-US" dirty="0" smtClean="0"/>
              <a:t>Temperature profiles prescribed along loop, also functions of space &amp; time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920247" y="1935314"/>
            <a:ext cx="1608354" cy="7928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61129" y="1979968"/>
                <a:ext cx="5909631" cy="756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𝑹𝑹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𝒒𝒑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𝒎𝒐𝒍𝒆𝒔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𝒒𝒑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𝒒𝒑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𝒐𝒙𝒊𝒅𝒆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𝟐𝟑</m:t>
                              </m:r>
                            </m:sup>
                          </m:sSup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𝒂𝒕𝒐𝒎𝒔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𝒎𝒐𝒍𝒆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129" y="1979968"/>
                <a:ext cx="5909631" cy="7568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1128409" y="1770434"/>
            <a:ext cx="732720" cy="428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624519" y="2518345"/>
            <a:ext cx="573932" cy="446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70826" y="1917383"/>
            <a:ext cx="0" cy="2810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920247" y="2728180"/>
            <a:ext cx="301557" cy="355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904689" y="2728180"/>
            <a:ext cx="301558" cy="347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811309" y="2212313"/>
            <a:ext cx="476661" cy="143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322981" y="1804310"/>
            <a:ext cx="567350" cy="175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194571" y="1628653"/>
            <a:ext cx="38910" cy="351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691648" y="1628653"/>
            <a:ext cx="423153" cy="351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28893" y="1565982"/>
            <a:ext cx="1191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release rate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3047" y="2783981"/>
            <a:ext cx="149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Species </a:t>
            </a:r>
            <a:r>
              <a:rPr lang="en-US" i="1" dirty="0" err="1" smtClean="0"/>
              <a:t>i</a:t>
            </a:r>
            <a:r>
              <a:rPr lang="en-US" dirty="0" smtClean="0"/>
              <a:t> (Fe or Ni for now)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10800" y="1614870"/>
            <a:ext cx="228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Quadrature point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631331" y="3070583"/>
            <a:ext cx="2431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Prescribed oxide thickness vs. time &amp; type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28601" y="3070583"/>
            <a:ext cx="215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Avogadro’s number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287969" y="1917383"/>
            <a:ext cx="1060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Atomic number density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92048" y="1565982"/>
            <a:ext cx="288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wetted perimeter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410997" y="1245538"/>
            <a:ext cx="387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Concentration of species </a:t>
            </a:r>
            <a:r>
              <a:rPr lang="en-US" i="1" dirty="0" err="1" smtClean="0"/>
              <a:t>i</a:t>
            </a:r>
            <a:r>
              <a:rPr lang="en-US" dirty="0" smtClean="0"/>
              <a:t> in local metal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51753" y="1227157"/>
            <a:ext cx="338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Our MD diffusivities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631331" y="2728180"/>
            <a:ext cx="1288916" cy="342403"/>
          </a:xfrm>
          <a:prstGeom prst="straightConnector1">
            <a:avLst/>
          </a:prstGeom>
          <a:ln>
            <a:solidFill>
              <a:srgbClr val="4348A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20288" y="2915243"/>
            <a:ext cx="9253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Diffusion Flux (m</a:t>
            </a:r>
            <a:r>
              <a:rPr lang="en-US" sz="1400" b="1" baseline="30000" dirty="0" smtClean="0"/>
              <a:t>2</a:t>
            </a:r>
            <a:r>
              <a:rPr lang="en-US" sz="1400" b="1" dirty="0" smtClean="0"/>
              <a:t>/s)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9918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5" grpId="0"/>
      <p:bldP spid="26" grpId="0"/>
      <p:bldP spid="27" grpId="0"/>
      <p:bldP spid="29" grpId="0"/>
      <p:bldP spid="30" grpId="0"/>
      <p:bldP spid="31" grpId="0"/>
      <p:bldP spid="32" grpId="0"/>
      <p:bldP spid="34" grpId="0"/>
      <p:bldP spid="37" grpId="0"/>
      <p:bldP spid="4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2741"/>
          <a:stretch/>
        </p:blipFill>
        <p:spPr>
          <a:xfrm>
            <a:off x="2743200" y="858562"/>
            <a:ext cx="6400800" cy="2534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WEC 4-Loop PWR, A600, 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 Assumed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8879"/>
            <a:ext cx="8229600" cy="33862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 smtClean="0"/>
              <a:t>Key Points:</a:t>
            </a:r>
          </a:p>
          <a:p>
            <a:endParaRPr lang="en-US" sz="1100" dirty="0"/>
          </a:p>
          <a:p>
            <a:r>
              <a:rPr lang="en-US" sz="2000" dirty="0" smtClean="0"/>
              <a:t>Slightly</a:t>
            </a:r>
            <a:br>
              <a:rPr lang="en-US" sz="2000" dirty="0" smtClean="0"/>
            </a:br>
            <a:r>
              <a:rPr lang="en-US" sz="2000" dirty="0" smtClean="0"/>
              <a:t>super-</a:t>
            </a:r>
            <a:br>
              <a:rPr lang="en-US" sz="2000" dirty="0" smtClean="0"/>
            </a:br>
            <a:r>
              <a:rPr lang="en-US" sz="2000" dirty="0" smtClean="0"/>
              <a:t>parabolic</a:t>
            </a:r>
            <a:br>
              <a:rPr lang="en-US" sz="2000" dirty="0" smtClean="0"/>
            </a:br>
            <a:r>
              <a:rPr lang="en-US" sz="2000" dirty="0" smtClean="0"/>
              <a:t>release rates</a:t>
            </a:r>
            <a:br>
              <a:rPr lang="en-US" sz="2000" dirty="0" smtClean="0"/>
            </a:br>
            <a:r>
              <a:rPr lang="en-US" sz="2000" dirty="0" smtClean="0"/>
              <a:t>(exponent &gt;0.5)</a:t>
            </a:r>
          </a:p>
          <a:p>
            <a:endParaRPr lang="en-US" sz="1100" dirty="0"/>
          </a:p>
          <a:p>
            <a:r>
              <a:rPr lang="en-US" sz="2000" dirty="0" smtClean="0"/>
              <a:t>WAY too little metal released: Further points to Cr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O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 being not fully protective in its actual state on SG tubes</a:t>
            </a:r>
          </a:p>
          <a:p>
            <a:pPr lvl="1"/>
            <a:r>
              <a:rPr lang="en-US" sz="1600" dirty="0" smtClean="0"/>
              <a:t>“Islands” of Cr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O</a:t>
            </a:r>
            <a:r>
              <a:rPr lang="en-US" sz="1600" baseline="-25000" dirty="0" smtClean="0"/>
              <a:t>3</a:t>
            </a:r>
            <a:r>
              <a:rPr lang="en-US" sz="1600" dirty="0" smtClean="0"/>
              <a:t> observed on Ni-based alloys are likely not fully formed, allow for fast diffusion in between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0236" y="1316404"/>
            <a:ext cx="61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D1D8E"/>
                </a:solidFill>
                <a:latin typeface="Albertus Extra Bold" panose="020E0802040304020204" pitchFamily="34" charset="0"/>
              </a:rPr>
              <a:t>Fe</a:t>
            </a:r>
            <a:endParaRPr lang="en-US" b="1" dirty="0">
              <a:solidFill>
                <a:srgbClr val="1D1D8E"/>
              </a:solidFill>
              <a:latin typeface="Albertus Extra Bold" panose="020E08020403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0237" y="2233718"/>
            <a:ext cx="61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6FF"/>
                </a:solidFill>
                <a:latin typeface="Albertus Extra Bold" panose="020E0802040304020204" pitchFamily="34" charset="0"/>
              </a:rPr>
              <a:t>Ni</a:t>
            </a:r>
            <a:endParaRPr lang="en-US" b="1" dirty="0">
              <a:solidFill>
                <a:srgbClr val="FF06FF"/>
              </a:solidFill>
              <a:latin typeface="Albertus Extra Bold" panose="020E08020403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24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780116"/>
            <a:ext cx="6400800" cy="2641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WEC 4-Loop PWR, A600, Spinel Assumed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8726"/>
            <a:ext cx="8229600" cy="33578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Key Points:</a:t>
            </a:r>
          </a:p>
          <a:p>
            <a:endParaRPr lang="en-US" sz="1200" dirty="0"/>
          </a:p>
          <a:p>
            <a:r>
              <a:rPr lang="en-US" sz="2000" dirty="0" smtClean="0"/>
              <a:t>Super-</a:t>
            </a:r>
            <a:br>
              <a:rPr lang="en-US" sz="2000" dirty="0" smtClean="0"/>
            </a:br>
            <a:r>
              <a:rPr lang="en-US" sz="2000" dirty="0" smtClean="0"/>
              <a:t>parabolic</a:t>
            </a:r>
            <a:br>
              <a:rPr lang="en-US" sz="2000" dirty="0" smtClean="0"/>
            </a:br>
            <a:r>
              <a:rPr lang="en-US" sz="2000" dirty="0" smtClean="0"/>
              <a:t>release rates</a:t>
            </a:r>
          </a:p>
          <a:p>
            <a:endParaRPr lang="en-US" sz="1100" dirty="0"/>
          </a:p>
          <a:p>
            <a:r>
              <a:rPr lang="en-US" sz="2000" dirty="0" smtClean="0"/>
              <a:t>Ni/Fe ratio roughly unity in the first fuel cycle</a:t>
            </a:r>
          </a:p>
          <a:p>
            <a:endParaRPr lang="en-US" sz="1100" dirty="0"/>
          </a:p>
          <a:p>
            <a:r>
              <a:rPr lang="en-US" sz="2000" dirty="0" smtClean="0"/>
              <a:t>~20kg total metal release, correct order of magnitude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57925" y="1776935"/>
            <a:ext cx="61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D1D8E"/>
                </a:solidFill>
                <a:latin typeface="Albertus Extra Bold" panose="020E0802040304020204" pitchFamily="34" charset="0"/>
              </a:rPr>
              <a:t>Fe</a:t>
            </a:r>
            <a:endParaRPr lang="en-US" b="1" dirty="0">
              <a:solidFill>
                <a:srgbClr val="1D1D8E"/>
              </a:solidFill>
              <a:latin typeface="Albertus Extra Bold" panose="020E08020403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5925" y="1190836"/>
            <a:ext cx="61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6FF"/>
                </a:solidFill>
                <a:latin typeface="Albertus Extra Bold" panose="020E0802040304020204" pitchFamily="34" charset="0"/>
              </a:rPr>
              <a:t>Ni</a:t>
            </a:r>
            <a:endParaRPr lang="en-US" b="1" dirty="0">
              <a:solidFill>
                <a:srgbClr val="FF06FF"/>
              </a:solidFill>
              <a:latin typeface="Albertus Extra Bold" panose="020E08020403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30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2322"/>
          <a:stretch/>
        </p:blipFill>
        <p:spPr>
          <a:xfrm>
            <a:off x="2743200" y="803973"/>
            <a:ext cx="6400800" cy="2677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WEC 4-Loop PWR, A690, Spinel Assumed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977704"/>
            <a:ext cx="8229600" cy="38815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u="sng" dirty="0" smtClean="0"/>
              <a:t>Key Points:</a:t>
            </a:r>
          </a:p>
          <a:p>
            <a:endParaRPr lang="en-US" sz="1200" dirty="0"/>
          </a:p>
          <a:p>
            <a:r>
              <a:rPr lang="en-US" sz="2000" dirty="0" smtClean="0"/>
              <a:t>Almost</a:t>
            </a:r>
            <a:br>
              <a:rPr lang="en-US" sz="2000" dirty="0" smtClean="0"/>
            </a:br>
            <a:r>
              <a:rPr lang="en-US" sz="2000" dirty="0" smtClean="0"/>
              <a:t>linear</a:t>
            </a:r>
            <a:br>
              <a:rPr lang="en-US" sz="2000" dirty="0" smtClean="0"/>
            </a:br>
            <a:r>
              <a:rPr lang="en-US" sz="2000" dirty="0" smtClean="0"/>
              <a:t>release rates!</a:t>
            </a:r>
          </a:p>
          <a:p>
            <a:endParaRPr lang="en-US" sz="1100" dirty="0"/>
          </a:p>
          <a:p>
            <a:r>
              <a:rPr lang="en-US" sz="2000" dirty="0" smtClean="0"/>
              <a:t>Metal release is a</a:t>
            </a:r>
            <a:br>
              <a:rPr lang="en-US" sz="2000" dirty="0" smtClean="0"/>
            </a:br>
            <a:r>
              <a:rPr lang="en-US" sz="2000" dirty="0" smtClean="0"/>
              <a:t>pure function of oxide</a:t>
            </a:r>
            <a:br>
              <a:rPr lang="en-US" sz="2000" dirty="0" smtClean="0"/>
            </a:br>
            <a:r>
              <a:rPr lang="en-US" sz="2000" dirty="0" smtClean="0"/>
              <a:t>growth rates, plant</a:t>
            </a:r>
            <a:br>
              <a:rPr lang="en-US" sz="2000" dirty="0" smtClean="0"/>
            </a:br>
            <a:r>
              <a:rPr lang="en-US" sz="2000" dirty="0" smtClean="0"/>
              <a:t>geometry, and temperature</a:t>
            </a:r>
            <a:br>
              <a:rPr lang="en-US" sz="2000" dirty="0" smtClean="0"/>
            </a:br>
            <a:r>
              <a:rPr lang="en-US" sz="2000" dirty="0" smtClean="0"/>
              <a:t>for identical oxide phases</a:t>
            </a:r>
          </a:p>
          <a:p>
            <a:endParaRPr lang="en-US" sz="1100" dirty="0"/>
          </a:p>
          <a:p>
            <a:r>
              <a:rPr lang="en-US" sz="2000" dirty="0" smtClean="0"/>
              <a:t>Ni/Fe ratio roughly two in the first cycle, should increase with time</a:t>
            </a:r>
          </a:p>
          <a:p>
            <a:endParaRPr lang="en-US" sz="1100" dirty="0"/>
          </a:p>
          <a:p>
            <a:r>
              <a:rPr lang="en-US" sz="2000" dirty="0" smtClean="0"/>
              <a:t>~50kg total metal release, </a:t>
            </a:r>
            <a:r>
              <a:rPr lang="en-US" sz="2000" i="1" dirty="0" smtClean="0"/>
              <a:t>more</a:t>
            </a:r>
            <a:r>
              <a:rPr lang="en-US" sz="2000" dirty="0" smtClean="0"/>
              <a:t> crud predicted than for A600 plants</a:t>
            </a:r>
          </a:p>
          <a:p>
            <a:pPr lvl="1"/>
            <a:r>
              <a:rPr lang="en-US" sz="1600" b="1" dirty="0" smtClean="0"/>
              <a:t>This is an artifact of the model, not reality. We can learn from it though…</a:t>
            </a:r>
            <a:endParaRPr lang="en-US" sz="1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62600" y="2446003"/>
            <a:ext cx="61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D1D8E"/>
                </a:solidFill>
                <a:latin typeface="Albertus Extra Bold" panose="020E0802040304020204" pitchFamily="34" charset="0"/>
              </a:rPr>
              <a:t>Fe</a:t>
            </a:r>
            <a:endParaRPr lang="en-US" b="1" dirty="0">
              <a:solidFill>
                <a:srgbClr val="1D1D8E"/>
              </a:solidFill>
              <a:latin typeface="Albertus Extra Bold" panose="020E08020403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9800" y="1223179"/>
            <a:ext cx="61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6FF"/>
                </a:solidFill>
                <a:latin typeface="Albertus Extra Bold" panose="020E0802040304020204" pitchFamily="34" charset="0"/>
              </a:rPr>
              <a:t>Ni</a:t>
            </a:r>
            <a:endParaRPr lang="en-US" b="1" dirty="0">
              <a:solidFill>
                <a:srgbClr val="FF06FF"/>
              </a:solidFill>
              <a:latin typeface="Albertus Extra Bold" panose="020E08020403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417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Can Integrated Predictions Tell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MD 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 data is likely correct (with tracer validation)</a:t>
            </a:r>
          </a:p>
          <a:p>
            <a:endParaRPr lang="en-US" dirty="0"/>
          </a:p>
          <a:p>
            <a:r>
              <a:rPr lang="en-US" dirty="0" smtClean="0"/>
              <a:t>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 is likely not fully formed, though “islands” may be more</a:t>
            </a:r>
            <a:br>
              <a:rPr lang="en-US" dirty="0" smtClean="0"/>
            </a:br>
            <a:r>
              <a:rPr lang="en-US" dirty="0" smtClean="0"/>
              <a:t>complete in A690</a:t>
            </a:r>
          </a:p>
          <a:p>
            <a:endParaRPr lang="en-US" dirty="0"/>
          </a:p>
          <a:p>
            <a:r>
              <a:rPr lang="en-US" dirty="0" smtClean="0"/>
              <a:t>Ni/Fe ratios on par with</a:t>
            </a:r>
            <a:br>
              <a:rPr lang="en-US" dirty="0" smtClean="0"/>
            </a:br>
            <a:r>
              <a:rPr lang="en-US" dirty="0" smtClean="0"/>
              <a:t>plant observations</a:t>
            </a:r>
          </a:p>
          <a:p>
            <a:endParaRPr lang="en-US" dirty="0"/>
          </a:p>
          <a:p>
            <a:r>
              <a:rPr lang="en-US" dirty="0" smtClean="0"/>
              <a:t>A690 plants </a:t>
            </a:r>
            <a:r>
              <a:rPr lang="en-US" i="1" dirty="0" smtClean="0"/>
              <a:t>predicted</a:t>
            </a:r>
            <a:r>
              <a:rPr lang="en-US" dirty="0" smtClean="0"/>
              <a:t> to</a:t>
            </a:r>
            <a:br>
              <a:rPr lang="en-US" dirty="0" smtClean="0"/>
            </a:br>
            <a:r>
              <a:rPr lang="en-US" dirty="0" smtClean="0"/>
              <a:t>release more crud</a:t>
            </a:r>
          </a:p>
          <a:p>
            <a:pPr lvl="1"/>
            <a:r>
              <a:rPr lang="en-US" dirty="0" smtClean="0"/>
              <a:t>Not consistent with existing</a:t>
            </a:r>
            <a:br>
              <a:rPr lang="en-US" dirty="0" smtClean="0"/>
            </a:br>
            <a:r>
              <a:rPr lang="en-US" dirty="0" smtClean="0"/>
              <a:t>measurements and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905571"/>
            <a:ext cx="4572000" cy="25872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4492791"/>
            <a:ext cx="4505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Image: ANT International </a:t>
            </a:r>
            <a:r>
              <a:rPr lang="en-US" sz="1100" b="1" dirty="0"/>
              <a:t>Crud in PWR/VVER </a:t>
            </a:r>
            <a:r>
              <a:rPr lang="en-US" sz="1100" b="1" dirty="0" smtClean="0"/>
              <a:t>coolant, p. 4-55 (2014)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45202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Major Data Gaps – Near Term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1738"/>
            <a:ext cx="4124325" cy="3732885"/>
          </a:xfrm>
        </p:spPr>
        <p:txBody>
          <a:bodyPr/>
          <a:lstStyle/>
          <a:p>
            <a:r>
              <a:rPr lang="en-US" dirty="0" smtClean="0"/>
              <a:t>Tracer diffusion experiments</a:t>
            </a:r>
            <a:br>
              <a:rPr lang="en-US" dirty="0" smtClean="0"/>
            </a:br>
            <a:r>
              <a:rPr lang="en-US" dirty="0" smtClean="0"/>
              <a:t>for (</a:t>
            </a:r>
            <a:r>
              <a:rPr lang="en-US" dirty="0" err="1" smtClean="0"/>
              <a:t>Fe,Ni</a:t>
            </a:r>
            <a:r>
              <a:rPr lang="en-US" dirty="0" smtClean="0"/>
              <a:t>)Cr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4</a:t>
            </a:r>
            <a:r>
              <a:rPr lang="en-US" dirty="0" smtClean="0"/>
              <a:t> system</a:t>
            </a:r>
          </a:p>
          <a:p>
            <a:pPr lvl="1"/>
            <a:r>
              <a:rPr lang="en-US" dirty="0" smtClean="0"/>
              <a:t>Needed to find </a:t>
            </a:r>
            <a:r>
              <a:rPr lang="el-GR" dirty="0" smtClean="0"/>
              <a:t>Δ</a:t>
            </a:r>
            <a:r>
              <a:rPr lang="en-US" dirty="0" err="1" smtClean="0"/>
              <a:t>H</a:t>
            </a:r>
            <a:r>
              <a:rPr lang="en-US" baseline="-25000" dirty="0" err="1" smtClean="0"/>
              <a:t>f</a:t>
            </a:r>
            <a:endParaRPr lang="en-US" baseline="-25000" dirty="0" smtClean="0"/>
          </a:p>
          <a:p>
            <a:endParaRPr lang="en-US" baseline="-25000" dirty="0"/>
          </a:p>
          <a:p>
            <a:endParaRPr lang="en-US" baseline="-25000" dirty="0" smtClean="0"/>
          </a:p>
          <a:p>
            <a:endParaRPr lang="en-US" baseline="-25000" dirty="0"/>
          </a:p>
          <a:p>
            <a:pPr lvl="1"/>
            <a:endParaRPr lang="en-US" baseline="-25000" dirty="0" smtClean="0"/>
          </a:p>
          <a:p>
            <a:pPr marL="457200" lvl="1" indent="0">
              <a:buNone/>
            </a:pPr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45550" y="1029615"/>
            <a:ext cx="4124325" cy="3732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TEM analysis of SG tubes from autoclaves &amp; plants</a:t>
            </a:r>
          </a:p>
          <a:p>
            <a:pPr lvl="1"/>
            <a:r>
              <a:rPr lang="en-US" dirty="0" smtClean="0"/>
              <a:t>Phase identification often done using EDX, no phase info!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579"/>
          <a:stretch/>
        </p:blipFill>
        <p:spPr>
          <a:xfrm>
            <a:off x="213525" y="2045985"/>
            <a:ext cx="4114800" cy="2716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35899" y="2496913"/>
            <a:ext cx="2105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SIMS data of Fe diffusion through polycrystalline Cr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785863" y="3857351"/>
            <a:ext cx="22621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Times" panose="02020603060405020304" pitchFamily="18" charset="0"/>
              </a:rPr>
              <a:t>A. C. S. </a:t>
            </a:r>
            <a:r>
              <a:rPr lang="en-US" sz="1200" dirty="0" err="1" smtClean="0">
                <a:latin typeface="Times" panose="02020603060405020304" pitchFamily="18" charset="0"/>
              </a:rPr>
              <a:t>Sabioni</a:t>
            </a:r>
            <a:r>
              <a:rPr lang="en-US" sz="1200" dirty="0" smtClean="0">
                <a:latin typeface="Times" panose="02020603060405020304" pitchFamily="18" charset="0"/>
              </a:rPr>
              <a:t> et al. </a:t>
            </a:r>
            <a:r>
              <a:rPr lang="en-US" sz="1200" i="1" dirty="0" smtClean="0">
                <a:latin typeface="Times" panose="02020603060405020304" pitchFamily="18" charset="0"/>
              </a:rPr>
              <a:t>Mat. Sci. Eng. A</a:t>
            </a:r>
            <a:r>
              <a:rPr lang="en-US" sz="1200" dirty="0" smtClean="0">
                <a:latin typeface="Times" panose="02020603060405020304" pitchFamily="18" charset="0"/>
              </a:rPr>
              <a:t>, 392:254-261 (2005)</a:t>
            </a:r>
            <a:endParaRPr lang="en-US" sz="1200" dirty="0">
              <a:latin typeface="Times" panose="0202060306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4487" y="817959"/>
            <a:ext cx="2743200" cy="21590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126675" y="2919077"/>
            <a:ext cx="2620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Z X </a:t>
            </a:r>
            <a:r>
              <a:rPr lang="en-US" sz="1200" b="1" dirty="0" smtClean="0"/>
              <a:t>Xia et al. </a:t>
            </a:r>
            <a:r>
              <a:rPr lang="en-US" sz="1200" b="1" i="1" dirty="0" smtClean="0"/>
              <a:t>Sci. Rep.</a:t>
            </a:r>
            <a:r>
              <a:rPr lang="en-US" sz="1200" b="1" dirty="0" smtClean="0"/>
              <a:t>, 5:13027 (2015)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73847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Major Data Gaps – Near </a:t>
            </a:r>
            <a:r>
              <a:rPr lang="en-US" dirty="0"/>
              <a:t>Term Future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1738"/>
            <a:ext cx="4124325" cy="3732885"/>
          </a:xfrm>
        </p:spPr>
        <p:txBody>
          <a:bodyPr/>
          <a:lstStyle/>
          <a:p>
            <a:r>
              <a:rPr lang="en-US" b="1" dirty="0" smtClean="0"/>
              <a:t>Low-temperature, long-timescale MD simulations</a:t>
            </a:r>
          </a:p>
          <a:p>
            <a:pPr lvl="1"/>
            <a:r>
              <a:rPr lang="en-US" dirty="0" smtClean="0"/>
              <a:t>Search for low-T fast diffusion</a:t>
            </a:r>
          </a:p>
          <a:p>
            <a:pPr lvl="1"/>
            <a:r>
              <a:rPr lang="en-US" dirty="0" smtClean="0"/>
              <a:t>Check spinel off-stoichiometry diffusivities are representative</a:t>
            </a:r>
          </a:p>
          <a:p>
            <a:endParaRPr lang="en-US" baseline="-25000" dirty="0"/>
          </a:p>
          <a:p>
            <a:endParaRPr lang="en-US" baseline="-25000" dirty="0" smtClean="0"/>
          </a:p>
          <a:p>
            <a:endParaRPr lang="en-US" baseline="-25000" dirty="0"/>
          </a:p>
          <a:p>
            <a:pPr lvl="1"/>
            <a:endParaRPr lang="en-US" baseline="-25000" dirty="0" smtClean="0"/>
          </a:p>
          <a:p>
            <a:pPr marL="457200" lvl="1" indent="0">
              <a:buNone/>
            </a:pPr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33924" y="1272396"/>
            <a:ext cx="4124325" cy="37328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Crud from A690 plants</a:t>
            </a:r>
          </a:p>
          <a:p>
            <a:pPr lvl="1"/>
            <a:r>
              <a:rPr lang="en-US" dirty="0" smtClean="0"/>
              <a:t>Must wait until fuel cycle 3 to account for historical crud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037" y="1074251"/>
            <a:ext cx="2514600" cy="245720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05337" y="7503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b="1" dirty="0" smtClean="0">
                <a:latin typeface="Times" panose="02020603060405020304" pitchFamily="18" charset="0"/>
              </a:rPr>
              <a:t>R. Yang et al. J. </a:t>
            </a:r>
            <a:r>
              <a:rPr lang="en-US" sz="1200" b="1" dirty="0" err="1" smtClean="0">
                <a:latin typeface="Times" panose="02020603060405020304" pitchFamily="18" charset="0"/>
              </a:rPr>
              <a:t>Nucl</a:t>
            </a:r>
            <a:r>
              <a:rPr lang="en-US" sz="1200" b="1" dirty="0" smtClean="0">
                <a:latin typeface="Times" panose="02020603060405020304" pitchFamily="18" charset="0"/>
              </a:rPr>
              <a:t>. Sci. Technol., </a:t>
            </a:r>
            <a:r>
              <a:rPr lang="en-US" sz="1200" b="1" dirty="0">
                <a:latin typeface="Times" panose="02020603060405020304" pitchFamily="18" charset="0"/>
              </a:rPr>
              <a:t>43:9, </a:t>
            </a:r>
            <a:r>
              <a:rPr lang="en-US" sz="1200" b="1" dirty="0" smtClean="0">
                <a:latin typeface="Times" panose="02020603060405020304" pitchFamily="18" charset="0"/>
              </a:rPr>
              <a:t>951-959 </a:t>
            </a:r>
            <a:r>
              <a:rPr lang="en-US" sz="1200" b="1" dirty="0">
                <a:latin typeface="Times" panose="02020603060405020304" pitchFamily="18" charset="0"/>
              </a:rPr>
              <a:t>(2006</a:t>
            </a:r>
            <a:r>
              <a:rPr lang="en-US" sz="1200" b="1" dirty="0" smtClean="0">
                <a:latin typeface="Times" panose="02020603060405020304" pitchFamily="18" charset="0"/>
              </a:rPr>
              <a:t>)</a:t>
            </a:r>
            <a:endParaRPr lang="en-US" sz="1200" b="1" dirty="0">
              <a:latin typeface="Times" panose="0202060306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93204" y="1366282"/>
            <a:ext cx="986570" cy="396337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199" y="3841255"/>
            <a:ext cx="41243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latin typeface="Times" panose="02020603060405020304" pitchFamily="18" charset="0"/>
              </a:rPr>
              <a:t>Schematic of the parallel replica dynamics method for accelerated MD simulations.</a:t>
            </a:r>
            <a:r>
              <a:rPr lang="en-US" sz="1200" b="1" dirty="0" smtClean="0">
                <a:latin typeface="Times" panose="02020603060405020304" pitchFamily="18" charset="0"/>
              </a:rPr>
              <a:t/>
            </a:r>
            <a:br>
              <a:rPr lang="en-US" sz="1200" b="1" dirty="0" smtClean="0">
                <a:latin typeface="Times" panose="02020603060405020304" pitchFamily="18" charset="0"/>
              </a:rPr>
            </a:br>
            <a:r>
              <a:rPr lang="en-US" sz="1200" b="1" dirty="0" smtClean="0">
                <a:latin typeface="Times" panose="02020603060405020304" pitchFamily="18" charset="0"/>
              </a:rPr>
              <a:t/>
            </a:r>
            <a:br>
              <a:rPr lang="en-US" sz="1200" b="1" dirty="0" smtClean="0">
                <a:latin typeface="Times" panose="02020603060405020304" pitchFamily="18" charset="0"/>
              </a:rPr>
            </a:br>
            <a:r>
              <a:rPr lang="en-US" sz="1200" b="1" dirty="0" smtClean="0">
                <a:latin typeface="Times" panose="02020603060405020304" pitchFamily="18" charset="0"/>
              </a:rPr>
              <a:t>A. Voter et al., </a:t>
            </a:r>
            <a:r>
              <a:rPr lang="en-US" sz="1200" b="1" dirty="0" err="1" smtClean="0">
                <a:latin typeface="Times" panose="02020603060405020304" pitchFamily="18" charset="0"/>
              </a:rPr>
              <a:t>Annu</a:t>
            </a:r>
            <a:r>
              <a:rPr lang="en-US" sz="1200" b="1" dirty="0">
                <a:latin typeface="Times" panose="02020603060405020304" pitchFamily="18" charset="0"/>
              </a:rPr>
              <a:t>. Rev. Mater. Res</a:t>
            </a:r>
            <a:r>
              <a:rPr lang="en-US" sz="1200" b="1" dirty="0" smtClean="0">
                <a:latin typeface="Times" panose="02020603060405020304" pitchFamily="18" charset="0"/>
              </a:rPr>
              <a:t>. 32:321–46 (2002).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48254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Thanks to Our Sponsor, 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This research was supported by: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P-TAC (PWR Technical Advisory Committee), contract numbers </a:t>
            </a:r>
            <a:r>
              <a:rPr lang="en-US" dirty="0"/>
              <a:t>10002739 and </a:t>
            </a:r>
            <a:r>
              <a:rPr lang="en-US" dirty="0" smtClean="0"/>
              <a:t>10004433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Thanks to Kenny Epperson for accurate PWR segment lengths, wetted perimeters &amp; areas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1026" name="Picture 2" descr="http://www.epri.com/_layouts/15/images/EPRI.Public/epri-logo.jpg?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9537"/>
            <a:ext cx="5486400" cy="123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44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First: An Overall System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does Crud come/go in a PWR primary loop?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6466" y="1306878"/>
            <a:ext cx="3213334" cy="340808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H="1" flipV="1">
            <a:off x="5772151" y="4013004"/>
            <a:ext cx="1343024" cy="26015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15175" y="3933825"/>
            <a:ext cx="1514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Cold Leg: 304SS, ~290C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5924551" y="2013610"/>
            <a:ext cx="1343024" cy="26015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67575" y="1934431"/>
            <a:ext cx="1870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Steam Generator: Alloy 600/690, 330C (Inlet) to 290C (Outlet)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 bwMode="auto">
          <a:xfrm flipV="1">
            <a:off x="2257425" y="4013005"/>
            <a:ext cx="1360372" cy="1809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5250" y="3571781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Core: Contains fuel rods with sub-cooled boiling, removing particulates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2228850" y="2150264"/>
            <a:ext cx="2577364" cy="114641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4375" y="1528066"/>
            <a:ext cx="14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Hot Leg: 304SS, ~330C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2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5179" y="896987"/>
            <a:ext cx="5682106" cy="3864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Engineering Scale: What Is Missing?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091" y="861738"/>
            <a:ext cx="8229600" cy="3732885"/>
          </a:xfrm>
        </p:spPr>
        <p:txBody>
          <a:bodyPr/>
          <a:lstStyle/>
          <a:p>
            <a:r>
              <a:rPr lang="en-US" dirty="0" smtClean="0"/>
              <a:t>Ultimate goal:</a:t>
            </a:r>
            <a:br>
              <a:rPr lang="en-US" dirty="0" smtClean="0"/>
            </a:br>
            <a:r>
              <a:rPr lang="en-US" dirty="0" smtClean="0"/>
              <a:t>Predict the</a:t>
            </a:r>
            <a:br>
              <a:rPr lang="en-US" dirty="0" smtClean="0"/>
            </a:br>
            <a:r>
              <a:rPr lang="en-US" dirty="0" smtClean="0"/>
              <a:t>Ni &amp; Fe metal</a:t>
            </a:r>
            <a:br>
              <a:rPr lang="en-US" dirty="0" smtClean="0"/>
            </a:br>
            <a:r>
              <a:rPr lang="en-US" dirty="0" smtClean="0"/>
              <a:t>release terms</a:t>
            </a:r>
          </a:p>
          <a:p>
            <a:pPr lvl="1"/>
            <a:r>
              <a:rPr lang="en-US" dirty="0" smtClean="0"/>
              <a:t>Acts as source</a:t>
            </a:r>
            <a:br>
              <a:rPr lang="en-US" dirty="0" smtClean="0"/>
            </a:br>
            <a:r>
              <a:rPr lang="en-US" dirty="0" smtClean="0"/>
              <a:t>term for crud</a:t>
            </a:r>
            <a:br>
              <a:rPr lang="en-US" dirty="0" smtClean="0"/>
            </a:br>
            <a:r>
              <a:rPr lang="en-US" dirty="0" smtClean="0"/>
              <a:t>deposition codes</a:t>
            </a:r>
            <a:br>
              <a:rPr lang="en-US" dirty="0" smtClean="0"/>
            </a:br>
            <a:r>
              <a:rPr lang="en-US" dirty="0" smtClean="0"/>
              <a:t>(MAMBA</a:t>
            </a:r>
            <a:r>
              <a:rPr lang="en-US" baseline="30000" dirty="0" smtClean="0"/>
              <a:t>1</a:t>
            </a:r>
            <a:r>
              <a:rPr lang="en-US" dirty="0" smtClean="0"/>
              <a:t>, BOA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484" y="4238154"/>
            <a:ext cx="3116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 smtClean="0"/>
              <a:t>1 </a:t>
            </a:r>
            <a:r>
              <a:rPr lang="en-US" sz="1400" dirty="0" smtClean="0"/>
              <a:t>Developed by CASL</a:t>
            </a:r>
          </a:p>
          <a:p>
            <a:r>
              <a:rPr lang="en-US" sz="1400" baseline="30000" dirty="0" smtClean="0"/>
              <a:t>2 </a:t>
            </a:r>
            <a:r>
              <a:rPr lang="en-US" sz="1400" dirty="0" smtClean="0"/>
              <a:t>Developed by EPRI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3788232" y="964644"/>
            <a:ext cx="5329878" cy="3424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smtClean="0">
                <a:solidFill>
                  <a:srgbClr val="0070C0"/>
                </a:solidFill>
              </a:rPr>
              <a:t>? ? ?</a:t>
            </a:r>
            <a:endParaRPr lang="en-US" sz="5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80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860"/>
            <a:ext cx="9144000" cy="5695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Delineating Scales and </a:t>
            </a:r>
            <a:r>
              <a:rPr lang="en-US" dirty="0" err="1" smtClean="0"/>
              <a:t>Interscale</a:t>
            </a:r>
            <a:r>
              <a:rPr lang="en-US" dirty="0" smtClean="0"/>
              <a:t> Communication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7200" y="1244148"/>
            <a:ext cx="2667000" cy="3014870"/>
            <a:chOff x="3733800" y="2590800"/>
            <a:chExt cx="1752600" cy="1981200"/>
          </a:xfrm>
        </p:grpSpPr>
        <p:sp>
          <p:nvSpPr>
            <p:cNvPr id="7" name="TextBox 6"/>
            <p:cNvSpPr txBox="1"/>
            <p:nvPr/>
          </p:nvSpPr>
          <p:spPr>
            <a:xfrm>
              <a:off x="3783874" y="2611961"/>
              <a:ext cx="1639793" cy="465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Molecular Dynamics (LAMMPS, Sandia)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733800" y="2590800"/>
              <a:ext cx="1752600" cy="19812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825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58125" y="1236880"/>
            <a:ext cx="2680239" cy="3029835"/>
            <a:chOff x="3258125" y="2322730"/>
            <a:chExt cx="2680239" cy="3029835"/>
          </a:xfrm>
        </p:grpSpPr>
        <p:grpSp>
          <p:nvGrpSpPr>
            <p:cNvPr id="12" name="Group 11"/>
            <p:cNvGrpSpPr/>
            <p:nvPr/>
          </p:nvGrpSpPr>
          <p:grpSpPr>
            <a:xfrm>
              <a:off x="3258125" y="2322730"/>
              <a:ext cx="2680239" cy="3029835"/>
              <a:chOff x="5562600" y="2590800"/>
              <a:chExt cx="1752600" cy="1981200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609871" y="3895721"/>
                <a:ext cx="1679107" cy="664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chemeClr val="tx1"/>
                    </a:solidFill>
                  </a:rPr>
                  <a:t>MOOSE </a:t>
                </a:r>
                <a:r>
                  <a:rPr lang="en-US" sz="2000" b="1" dirty="0" err="1" smtClean="0">
                    <a:solidFill>
                      <a:schemeClr val="tx1"/>
                    </a:solidFill>
                  </a:rPr>
                  <a:t>Mesoscale</a:t>
                </a:r>
                <a:r>
                  <a:rPr lang="en-US" sz="2000" b="1" dirty="0" smtClean="0">
                    <a:solidFill>
                      <a:schemeClr val="tx1"/>
                    </a:solidFill>
                  </a:rPr>
                  <a:t> Oxidation, Diffusion Path Analysis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5562600" y="2590800"/>
                <a:ext cx="1752600" cy="19812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1825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253" r="14231"/>
            <a:stretch/>
          </p:blipFill>
          <p:spPr>
            <a:xfrm>
              <a:off x="3319986" y="2953648"/>
              <a:ext cx="2560320" cy="1262624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519702" y="2405581"/>
              <a:ext cx="218927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E. </a:t>
              </a:r>
              <a:r>
                <a:rPr lang="en-US" sz="12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Broitman</a:t>
              </a:r>
              <a:r>
                <a:rPr 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R. Becker et al. PRICM-8</a:t>
              </a:r>
              <a:r>
                <a:rPr 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, 2013.</a:t>
              </a:r>
              <a:endPara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72289" y="1248605"/>
            <a:ext cx="2669866" cy="3018109"/>
            <a:chOff x="7391400" y="2590801"/>
            <a:chExt cx="1752600" cy="1981200"/>
          </a:xfrm>
        </p:grpSpPr>
        <p:sp>
          <p:nvSpPr>
            <p:cNvPr id="18" name="TextBox 17"/>
            <p:cNvSpPr txBox="1"/>
            <p:nvPr/>
          </p:nvSpPr>
          <p:spPr>
            <a:xfrm>
              <a:off x="7391400" y="2630687"/>
              <a:ext cx="1752599" cy="464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MOOSE </a:t>
              </a:r>
              <a:r>
                <a:rPr lang="en-US" sz="2000" b="1" dirty="0" err="1" smtClean="0">
                  <a:solidFill>
                    <a:schemeClr val="tx1"/>
                  </a:solidFill>
                </a:rPr>
                <a:t>MultiApps</a:t>
              </a:r>
              <a:r>
                <a:rPr lang="en-US" sz="2000" b="1" dirty="0" smtClean="0">
                  <a:solidFill>
                    <a:schemeClr val="tx1"/>
                  </a:solidFill>
                </a:rPr>
                <a:t>, Transfers, RELAP-7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7391400" y="2590801"/>
              <a:ext cx="1752600" cy="19812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825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563" y="2097925"/>
            <a:ext cx="2453037" cy="161682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066085" y="3735483"/>
            <a:ext cx="2676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D. Gaston et al., INL </a:t>
            </a:r>
            <a:r>
              <a:rPr 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Multiphysics</a:t>
            </a:r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Group, 2013.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cxnSp>
        <p:nvCxnSpPr>
          <p:cNvPr id="23" name="Elbow Connector 22"/>
          <p:cNvCxnSpPr/>
          <p:nvPr/>
        </p:nvCxnSpPr>
        <p:spPr>
          <a:xfrm rot="5400000" flipH="1" flipV="1">
            <a:off x="2965974" y="2841764"/>
            <a:ext cx="10869" cy="2823640"/>
          </a:xfrm>
          <a:prstGeom prst="bentConnector3">
            <a:avLst>
              <a:gd name="adj1" fmla="val -2103229"/>
            </a:avLst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6" idx="0"/>
            <a:endCxn id="19" idx="0"/>
          </p:cNvCxnSpPr>
          <p:nvPr/>
        </p:nvCxnSpPr>
        <p:spPr>
          <a:xfrm rot="16200000" flipH="1">
            <a:off x="5996870" y="-161746"/>
            <a:ext cx="11725" cy="2808977"/>
          </a:xfrm>
          <a:prstGeom prst="bentConnector3">
            <a:avLst>
              <a:gd name="adj1" fmla="val -194968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5400000" flipH="1">
            <a:off x="6282849" y="2860991"/>
            <a:ext cx="18565" cy="2792882"/>
          </a:xfrm>
          <a:prstGeom prst="bentConnector3">
            <a:avLst>
              <a:gd name="adj1" fmla="val -123134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95535" y="4474145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Pre-computed diffusivity relations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987033" y="4454780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Recalculate environmental conditions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405485" y="683442"/>
            <a:ext cx="398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Calculate local Fe, Ni release rates</a:t>
            </a:r>
            <a:endParaRPr lang="en-US" dirty="0"/>
          </a:p>
        </p:txBody>
      </p:sp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980" y="2005545"/>
            <a:ext cx="2124276" cy="2157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876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536"/>
          <a:stretch/>
        </p:blipFill>
        <p:spPr bwMode="auto">
          <a:xfrm>
            <a:off x="4043528" y="870084"/>
            <a:ext cx="4631055" cy="3513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Observations of Crud from PWRs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Mostly NiFe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4</a:t>
            </a:r>
            <a:r>
              <a:rPr lang="en-US" dirty="0" smtClean="0"/>
              <a:t> crystallites</a:t>
            </a:r>
          </a:p>
          <a:p>
            <a:endParaRPr lang="en-US" dirty="0"/>
          </a:p>
          <a:p>
            <a:r>
              <a:rPr lang="en-US" dirty="0" smtClean="0"/>
              <a:t>Some </a:t>
            </a:r>
            <a:r>
              <a:rPr lang="en-US" dirty="0" err="1" smtClean="0"/>
              <a:t>NiO</a:t>
            </a:r>
            <a:r>
              <a:rPr lang="en-US" dirty="0" smtClean="0"/>
              <a:t>, Fe</a:t>
            </a:r>
            <a:r>
              <a:rPr lang="en-US" baseline="-25000" dirty="0" smtClean="0"/>
              <a:t>3</a:t>
            </a:r>
            <a:r>
              <a:rPr lang="en-US" dirty="0" smtClean="0"/>
              <a:t>O</a:t>
            </a:r>
            <a:r>
              <a:rPr lang="en-US" baseline="-25000" dirty="0" smtClean="0"/>
              <a:t>4</a:t>
            </a:r>
          </a:p>
          <a:p>
            <a:endParaRPr lang="en-US" dirty="0"/>
          </a:p>
          <a:p>
            <a:r>
              <a:rPr lang="en-US" dirty="0" smtClean="0"/>
              <a:t>Source term appears</a:t>
            </a:r>
            <a:br>
              <a:rPr lang="en-US" dirty="0" smtClean="0"/>
            </a:br>
            <a:r>
              <a:rPr lang="en-US" dirty="0" smtClean="0"/>
              <a:t>to be </a:t>
            </a:r>
            <a:r>
              <a:rPr lang="en-US" i="1" dirty="0" smtClean="0"/>
              <a:t>particulate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48835" y="4403993"/>
            <a:ext cx="40951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tx1"/>
                </a:solidFill>
                <a:latin typeface="+mj-lt"/>
              </a:rPr>
              <a:t>Short, M. </a:t>
            </a:r>
            <a:r>
              <a:rPr lang="en-US" sz="1050" b="1" dirty="0" err="1">
                <a:solidFill>
                  <a:schemeClr val="tx1"/>
                </a:solidFill>
                <a:latin typeface="+mj-lt"/>
              </a:rPr>
              <a:t>P</a:t>
            </a:r>
            <a:r>
              <a:rPr lang="en-US" sz="1050" b="1" dirty="0" err="1" smtClean="0">
                <a:solidFill>
                  <a:schemeClr val="tx1"/>
                </a:solidFill>
                <a:latin typeface="+mj-lt"/>
              </a:rPr>
              <a:t>.,et</a:t>
            </a:r>
            <a:r>
              <a:rPr lang="en-US" sz="1050" b="1" dirty="0" smtClean="0">
                <a:solidFill>
                  <a:schemeClr val="tx1"/>
                </a:solidFill>
                <a:latin typeface="+mj-lt"/>
              </a:rPr>
              <a:t> al. </a:t>
            </a:r>
            <a:r>
              <a:rPr lang="en-US" sz="1050" b="1" i="1" dirty="0" smtClean="0">
                <a:solidFill>
                  <a:schemeClr val="tx1"/>
                </a:solidFill>
                <a:latin typeface="+mj-lt"/>
              </a:rPr>
              <a:t>MRS-B</a:t>
            </a:r>
            <a:r>
              <a:rPr lang="en-US" sz="105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050" b="1" dirty="0">
                <a:solidFill>
                  <a:schemeClr val="tx1"/>
                </a:solidFill>
                <a:latin typeface="+mj-lt"/>
              </a:rPr>
              <a:t>39(1):71-77 (2014</a:t>
            </a:r>
            <a:r>
              <a:rPr lang="en-US" sz="1050" b="1" dirty="0" smtClean="0">
                <a:solidFill>
                  <a:schemeClr val="tx1"/>
                </a:solidFill>
                <a:latin typeface="+mj-lt"/>
              </a:rPr>
              <a:t>)</a:t>
            </a:r>
            <a:endParaRPr lang="en-US" sz="105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926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Observations Become Justified Assumptions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09213"/>
            <a:ext cx="3041390" cy="2468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3790" y="1298455"/>
            <a:ext cx="2927551" cy="24688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341" y="1309213"/>
            <a:ext cx="3007924" cy="2514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" y="3767335"/>
            <a:ext cx="304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Alloy 600 corrosion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0810" y="3757251"/>
            <a:ext cx="304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Alloy 690 corrosion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02610" y="3757251"/>
            <a:ext cx="3041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Alloy 600 oxide film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4256" y="4138251"/>
            <a:ext cx="8777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  <a:latin typeface="+mn-lt"/>
              </a:rPr>
              <a:t>P. </a:t>
            </a:r>
            <a:r>
              <a:rPr lang="en-US" sz="1200" b="1" dirty="0" err="1" smtClean="0">
                <a:solidFill>
                  <a:schemeClr val="tx1"/>
                </a:solidFill>
                <a:latin typeface="+mn-lt"/>
              </a:rPr>
              <a:t>Combrade</a:t>
            </a:r>
            <a:r>
              <a:rPr lang="en-US" sz="1200" b="1" dirty="0" smtClean="0">
                <a:solidFill>
                  <a:schemeClr val="tx1"/>
                </a:solidFill>
                <a:latin typeface="+mn-lt"/>
              </a:rPr>
              <a:t> et al. “Oxidation Of Ni Base Alloys In PWR Water: Oxide Layers And Associated Damage To The Base Metal.” </a:t>
            </a:r>
            <a:r>
              <a:rPr lang="en-US" sz="1200" b="1" dirty="0">
                <a:solidFill>
                  <a:schemeClr val="tx1"/>
                </a:solidFill>
                <a:latin typeface="+mn-lt"/>
              </a:rPr>
              <a:t>Proceedings of the 12th International Conference </a:t>
            </a:r>
            <a:r>
              <a:rPr lang="en-US" sz="1200" b="1" dirty="0" smtClean="0">
                <a:solidFill>
                  <a:schemeClr val="tx1"/>
                </a:solidFill>
                <a:latin typeface="+mn-lt"/>
              </a:rPr>
              <a:t>on Environmental </a:t>
            </a:r>
            <a:r>
              <a:rPr lang="en-US" sz="1200" b="1" dirty="0">
                <a:solidFill>
                  <a:schemeClr val="tx1"/>
                </a:solidFill>
                <a:latin typeface="+mn-lt"/>
              </a:rPr>
              <a:t>Degradation of Materials in Nuclear Power System – Water Reactors </a:t>
            </a:r>
            <a:r>
              <a:rPr lang="en-US" sz="1200" b="1" dirty="0" smtClean="0">
                <a:solidFill>
                  <a:schemeClr val="tx1"/>
                </a:solidFill>
                <a:latin typeface="+mn-lt"/>
              </a:rPr>
              <a:t>– </a:t>
            </a:r>
            <a:r>
              <a:rPr lang="en-US" sz="1200" i="1" dirty="0" smtClean="0">
                <a:solidFill>
                  <a:schemeClr val="tx1"/>
                </a:solidFill>
                <a:latin typeface="+mn-lt"/>
              </a:rPr>
              <a:t>Edited </a:t>
            </a:r>
            <a:r>
              <a:rPr lang="en-US" sz="1200" i="1" dirty="0">
                <a:solidFill>
                  <a:schemeClr val="tx1"/>
                </a:solidFill>
                <a:latin typeface="+mn-lt"/>
              </a:rPr>
              <a:t>by T.R. Allen, P.J. King, and L. Nelson </a:t>
            </a:r>
            <a:r>
              <a:rPr lang="en-US" sz="1200" b="1" i="1" dirty="0">
                <a:solidFill>
                  <a:schemeClr val="tx1"/>
                </a:solidFill>
                <a:latin typeface="+mn-lt"/>
              </a:rPr>
              <a:t>TMS (The Minerals, Metals &amp; Materials Society), 2005</a:t>
            </a:r>
            <a:endParaRPr lang="en-US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861738"/>
            <a:ext cx="8229600" cy="3732885"/>
          </a:xfrm>
        </p:spPr>
        <p:txBody>
          <a:bodyPr/>
          <a:lstStyle/>
          <a:p>
            <a:r>
              <a:rPr lang="en-US" dirty="0" smtClean="0"/>
              <a:t>All reactor internals create NiFe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4</a:t>
            </a:r>
            <a:r>
              <a:rPr lang="en-US" dirty="0" smtClean="0"/>
              <a:t> outer oxide crystals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2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Assumption: NiFe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4</a:t>
            </a:r>
            <a:r>
              <a:rPr lang="en-US" dirty="0" smtClean="0"/>
              <a:t> Grows from </a:t>
            </a:r>
            <a:r>
              <a:rPr lang="en-US" i="1" dirty="0" smtClean="0"/>
              <a:t>Coolant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by P. </a:t>
            </a:r>
            <a:r>
              <a:rPr lang="en-US" smtClean="0"/>
              <a:t>Scott </a:t>
            </a:r>
            <a:r>
              <a:rPr lang="en-US" dirty="0" smtClean="0"/>
              <a:t>et al. show NiFe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4</a:t>
            </a:r>
            <a:r>
              <a:rPr lang="en-US" dirty="0" smtClean="0"/>
              <a:t> growth from solution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Prof. Michael P. Short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MIT Mesoscale Nuclear Materials Laboratory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99" y="1278939"/>
            <a:ext cx="8470002" cy="32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510992"/>
            <a:ext cx="91590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</a:rPr>
              <a:t>P. Scott, O. </a:t>
            </a:r>
            <a:r>
              <a:rPr lang="en-US" sz="1100" b="1" dirty="0" err="1">
                <a:latin typeface="Times New Roman" panose="02020603050405020304" pitchFamily="18" charset="0"/>
              </a:rPr>
              <a:t>Calonne</a:t>
            </a:r>
            <a:r>
              <a:rPr lang="en-US" sz="1100" b="1" dirty="0">
                <a:latin typeface="Times New Roman" panose="02020603050405020304" pitchFamily="18" charset="0"/>
              </a:rPr>
              <a:t>, and P. </a:t>
            </a:r>
            <a:r>
              <a:rPr lang="en-US" sz="1100" b="1" dirty="0" err="1">
                <a:latin typeface="Times New Roman" panose="02020603050405020304" pitchFamily="18" charset="0"/>
              </a:rPr>
              <a:t>Combrade</a:t>
            </a:r>
            <a:r>
              <a:rPr lang="en-US" sz="1100" b="1" dirty="0">
                <a:latin typeface="Times New Roman" panose="02020603050405020304" pitchFamily="18" charset="0"/>
              </a:rPr>
              <a:t>, “Study of Surface Remediation to Delay </a:t>
            </a:r>
            <a:r>
              <a:rPr lang="en-US" sz="1100" b="1" dirty="0" smtClean="0">
                <a:latin typeface="Times New Roman" panose="02020603050405020304" pitchFamily="18" charset="0"/>
              </a:rPr>
              <a:t>PWSCC Initiation </a:t>
            </a:r>
            <a:r>
              <a:rPr lang="en-US" sz="1100" b="1" dirty="0">
                <a:latin typeface="Times New Roman" panose="02020603050405020304" pitchFamily="18" charset="0"/>
              </a:rPr>
              <a:t>in Alloy 600,” Unpublished EPRI project, 2007.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60172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EHCTSLQwUuEl691bhdJf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EHCTSLQwUuEl691bhdJfQ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24981</TotalTime>
  <Words>2415</Words>
  <Application>Microsoft Office PowerPoint</Application>
  <PresentationFormat>On-screen Show (16:9)</PresentationFormat>
  <Paragraphs>556</Paragraphs>
  <Slides>39</Slides>
  <Notes>39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ＭＳ Ｐゴシック</vt:lpstr>
      <vt:lpstr>SimSun</vt:lpstr>
      <vt:lpstr>Albertus Extra Bold</vt:lpstr>
      <vt:lpstr>Arial</vt:lpstr>
      <vt:lpstr>Calibri</vt:lpstr>
      <vt:lpstr>Cambria Math</vt:lpstr>
      <vt:lpstr>Garamond</vt:lpstr>
      <vt:lpstr>Times</vt:lpstr>
      <vt:lpstr>Times New Roman</vt:lpstr>
      <vt:lpstr>Office Theme</vt:lpstr>
      <vt:lpstr>Understanding and Controlling the Crud Source Term in PWRs</vt:lpstr>
      <vt:lpstr>Goal: The Crud Source Term in PWRs</vt:lpstr>
      <vt:lpstr>What Is Crud? Why Does It Matter?</vt:lpstr>
      <vt:lpstr>First: An Overall System View</vt:lpstr>
      <vt:lpstr>Engineering Scale: What Is Missing?</vt:lpstr>
      <vt:lpstr>Delineating Scales and Interscale Communication</vt:lpstr>
      <vt:lpstr>Observations of Crud from PWRs</vt:lpstr>
      <vt:lpstr>Observations Become Justified Assumptions</vt:lpstr>
      <vt:lpstr>Assumption: NiFe2O4 Grows from Coolant</vt:lpstr>
      <vt:lpstr>Assumption: Only the Innermost Oxide is Protective</vt:lpstr>
      <vt:lpstr>Assumption: Water Ni/Fe Content Doesn’t Matter</vt:lpstr>
      <vt:lpstr>Key Assumptions: What (NOT) To Model</vt:lpstr>
      <vt:lpstr>Computing Unknown Diffusivities</vt:lpstr>
      <vt:lpstr>Steps in Our Calculations</vt:lpstr>
      <vt:lpstr>Computing Unknown Diffusivities: Cr2O3</vt:lpstr>
      <vt:lpstr>Computing Unknown Diffusivities: O in Cr2O3</vt:lpstr>
      <vt:lpstr>Watching Oxygen Diffusion Mechanisms</vt:lpstr>
      <vt:lpstr>Watching Oxygen Diffusion Mechanisms</vt:lpstr>
      <vt:lpstr>Unknown Diffusivities: Cr in Cr2O3</vt:lpstr>
      <vt:lpstr>Watching Chromium Diffusion Mechanisms</vt:lpstr>
      <vt:lpstr>Full Cr2O3 Dataset for Oxygen</vt:lpstr>
      <vt:lpstr>Full Cr2O3 Dataset for Chromium</vt:lpstr>
      <vt:lpstr>Comparison to Other Systems</vt:lpstr>
      <vt:lpstr>Diffusion Coefficients in Cr2O3</vt:lpstr>
      <vt:lpstr>Effects of Dopant Cations</vt:lpstr>
      <vt:lpstr>Comparison to Recent Work</vt:lpstr>
      <vt:lpstr>Check Calculations with Experimental Data</vt:lpstr>
      <vt:lpstr>Justifying Bulk Diffusion</vt:lpstr>
      <vt:lpstr>The Spinel Diffusion Data, for Completeness</vt:lpstr>
      <vt:lpstr>Feed Microscale into Engineering Scale</vt:lpstr>
      <vt:lpstr>Microscale Model Assumptions: Oxide Thickness</vt:lpstr>
      <vt:lpstr>Putting it All Together</vt:lpstr>
      <vt:lpstr>WEC 4-Loop PWR, A600, Cr2O3 Assumed</vt:lpstr>
      <vt:lpstr>WEC 4-Loop PWR, A600, Spinel Assumed</vt:lpstr>
      <vt:lpstr>WEC 4-Loop PWR, A690, Spinel Assumed</vt:lpstr>
      <vt:lpstr>What Can Integrated Predictions Tell Us?</vt:lpstr>
      <vt:lpstr>Major Data Gaps – Near Term Future Work</vt:lpstr>
      <vt:lpstr>Major Data Gaps – Near Term Future Work</vt:lpstr>
      <vt:lpstr>Thanks to Our Sponsor, Acknowledgments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Cody  Dennett</dc:creator>
  <cp:lastModifiedBy>Michael Philip Short</cp:lastModifiedBy>
  <cp:revision>590</cp:revision>
  <cp:lastPrinted>2015-05-16T20:06:16Z</cp:lastPrinted>
  <dcterms:created xsi:type="dcterms:W3CDTF">2015-04-23T15:01:22Z</dcterms:created>
  <dcterms:modified xsi:type="dcterms:W3CDTF">2016-10-01T21:13:53Z</dcterms:modified>
</cp:coreProperties>
</file>